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1664" r:id="rId2"/>
    <p:sldId id="364" r:id="rId3"/>
    <p:sldId id="363" r:id="rId4"/>
    <p:sldId id="318" r:id="rId5"/>
    <p:sldId id="1667" r:id="rId6"/>
    <p:sldId id="1687" r:id="rId7"/>
    <p:sldId id="1668" r:id="rId8"/>
    <p:sldId id="1708" r:id="rId9"/>
    <p:sldId id="1692" r:id="rId10"/>
    <p:sldId id="341" r:id="rId11"/>
    <p:sldId id="323" r:id="rId12"/>
    <p:sldId id="331" r:id="rId13"/>
    <p:sldId id="332" r:id="rId14"/>
    <p:sldId id="322" r:id="rId15"/>
    <p:sldId id="1666" r:id="rId16"/>
    <p:sldId id="333" r:id="rId17"/>
    <p:sldId id="1665" r:id="rId18"/>
    <p:sldId id="1684" r:id="rId19"/>
    <p:sldId id="1670" r:id="rId20"/>
    <p:sldId id="1686" r:id="rId21"/>
    <p:sldId id="337" r:id="rId22"/>
    <p:sldId id="338" r:id="rId23"/>
    <p:sldId id="339" r:id="rId24"/>
    <p:sldId id="1673" r:id="rId25"/>
    <p:sldId id="1693" r:id="rId26"/>
    <p:sldId id="353" r:id="rId27"/>
    <p:sldId id="354" r:id="rId28"/>
    <p:sldId id="1709" r:id="rId29"/>
    <p:sldId id="358" r:id="rId30"/>
    <p:sldId id="360" r:id="rId31"/>
    <p:sldId id="1710" r:id="rId32"/>
    <p:sldId id="1702" r:id="rId33"/>
    <p:sldId id="1704" r:id="rId34"/>
    <p:sldId id="1705" r:id="rId35"/>
    <p:sldId id="1703" r:id="rId36"/>
    <p:sldId id="1706" r:id="rId37"/>
    <p:sldId id="1707" r:id="rId38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87186" autoAdjust="0"/>
  </p:normalViewPr>
  <p:slideViewPr>
    <p:cSldViewPr snapToGrid="0">
      <p:cViewPr varScale="1">
        <p:scale>
          <a:sx n="181" d="100"/>
          <a:sy n="181" d="100"/>
        </p:scale>
        <p:origin x="1014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9/26/2024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04" y="103737"/>
            <a:ext cx="940293" cy="94062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470955"/>
            <a:ext cx="9144000" cy="1321876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778"/>
            <a:ext cx="6368310" cy="452135"/>
          </a:xfrm>
          <a:prstGeom prst="rect">
            <a:avLst/>
          </a:prstGeom>
        </p:spPr>
        <p:txBody>
          <a:bodyPr wrap="none">
            <a:noAutofit/>
          </a:bodyPr>
          <a:lstStyle>
            <a:lvl1pPr algn="l"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9504"/>
            <a:ext cx="8229600" cy="3818430"/>
          </a:xfrm>
        </p:spPr>
        <p:txBody>
          <a:bodyPr>
            <a:normAutofit/>
          </a:bodyPr>
          <a:lstStyle>
            <a:lvl1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110"/>
            <a:ext cx="9144000" cy="33680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5052061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9/26/2024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shengyun.liu@sjtu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00100" y="1427610"/>
            <a:ext cx="7165780" cy="695368"/>
          </a:xfrm>
        </p:spPr>
        <p:txBody>
          <a:bodyPr/>
          <a:lstStyle/>
          <a:p>
            <a: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  <a:t>Distributed Algorithms</a:t>
            </a:r>
            <a:br>
              <a:rPr lang="en-US" altLang="zh-CN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800" dirty="0">
                <a:latin typeface="幼圆" panose="02010509060101010101" pitchFamily="49" charset="-122"/>
                <a:ea typeface="幼圆" panose="02010509060101010101" pitchFamily="49" charset="-122"/>
              </a:rPr>
              <a:t>Introduction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C1F666-023F-46E8-9C34-E2756FD0FEF5}"/>
              </a:ext>
            </a:extLst>
          </p:cNvPr>
          <p:cNvSpPr txBox="1">
            <a:spLocks/>
          </p:cNvSpPr>
          <p:nvPr/>
        </p:nvSpPr>
        <p:spPr>
          <a:xfrm>
            <a:off x="1198835" y="3292559"/>
            <a:ext cx="6368310" cy="452135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  <a:cs typeface="ＭＳ Ｐゴシック" pitchFamily="-112" charset="-128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</a:rPr>
              <a:t>刘盛云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1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FC7C-9AC4-4A19-B210-E22EEC7F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Distributed computing (history)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A4ABB98-33A4-4BE1-9A01-9D603AF6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45" y="949504"/>
            <a:ext cx="8643378" cy="381843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1960s ~ E. Dijkstra (concurrency, mutual exclusion)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1970s ~ J. Gray, L.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Lamport</a:t>
            </a:r>
            <a:r>
              <a:rPr lang="en-US" altLang="en-US" sz="2000" dirty="0">
                <a:ea typeface="ＭＳ Ｐゴシック" panose="020B0600070205080204" pitchFamily="34" charset="-128"/>
              </a:rPr>
              <a:t> (transactions, replication, Byzantine)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1980s ~ N. Lynch (consensus)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1990s ~ H.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Attiya</a:t>
            </a:r>
            <a:r>
              <a:rPr lang="en-US" altLang="en-US" sz="2000" dirty="0">
                <a:ea typeface="ＭＳ Ｐゴシック" panose="020B0600070205080204" pitchFamily="34" charset="-128"/>
              </a:rPr>
              <a:t> (broadcast, shared memory)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2000s ~ Large scale networked systems (DHTs, P2P,…)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2010s ~ Cloud Computing, Machine learning, Blockchain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073368E5-8459-4147-89E3-426C4A6E0F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52E9CD5-B20A-4A11-A9F3-B8CCC8106FF9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10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17C5-4565-44A2-9FFE-B73A005D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common goals?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B98A0C9B-688C-4344-9855-B6EC10D71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949504"/>
            <a:ext cx="8972550" cy="381843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Processes work together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Generic common goal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Compute a function on the global system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But… processes have only a local view of the system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86DCC57-CDA7-4397-9462-C4AB76559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AB52DC5-0D5A-4ED1-B8EA-3A6D8FC83C8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11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6DB2-022E-4B9A-90B8-7CC97B4E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More specific common goals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52E53BE7-544D-470F-961A-013D89680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Aggregate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E.g., sensors calculating average temperature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Model aggregation in machine learning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Information dissemination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Broadcast primitives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Synchronization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Agreement, consensus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Leader election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950229C0-C8C1-48FD-A9AC-B098937A66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C877502-32F9-4F97-8457-598585B5136A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4624-F7A3-431B-B11A-DCF16CA2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Common goals: examples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D7C54450-9145-47A3-B1E8-32A552C70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49504"/>
            <a:ext cx="8663940" cy="3933218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Reliable broadcast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Ensure that a message sent to a group is received by all or none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Consensus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Ensure that processes agree on the input of one of them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Atomic commit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Ensure that processes reach a common decision whether to commit or abort a transaction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Multi-Party Computation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ＭＳ Ｐゴシック" panose="020B0600070205080204" pitchFamily="34" charset="-128"/>
              </a:rPr>
              <a:t>Ensure that processes jointly compute a function over their inputs while keeping those inputs private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6BFCEE8-4F17-493D-8260-195799DE70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9A2518-EA81-4BF5-B611-7159A7E6D497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00BC5-78BB-4223-A615-998959F7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set of processes: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8DBF-9733-4ADE-B2BB-3E5E19A0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Inherent (genuine) distribution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Sensor, mobile ad-hoc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Peer-to-peer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Online collaboration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...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Distribution as an engineering artifact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Engineering choices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ea typeface="ＭＳ Ｐゴシック" panose="020B0600070205080204" pitchFamily="34" charset="-128"/>
              </a:rPr>
              <a:t>Fault-tolerance, performance optimizations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Replication (e.g., databases)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Multicores, …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55C30D62-ABB0-44B4-ABAF-E8D544FD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174668F-BF2A-41F6-AA59-805925A70B65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14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653F-AC44-4F65-AC11-2BD03EA7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D1BA-62E3-48BF-A6EB-6F70A5DC5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98511"/>
            <a:ext cx="8012494" cy="381843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Between application and communication channels (network, shared memory)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5FCD41-47AA-4C01-A598-B69665454DAE}"/>
              </a:ext>
            </a:extLst>
          </p:cNvPr>
          <p:cNvSpPr/>
          <p:nvPr/>
        </p:nvSpPr>
        <p:spPr bwMode="auto">
          <a:xfrm>
            <a:off x="1272540" y="1947996"/>
            <a:ext cx="2286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4CAC5-7DAB-4249-AA8B-5E62473973FC}"/>
              </a:ext>
            </a:extLst>
          </p:cNvPr>
          <p:cNvSpPr/>
          <p:nvPr/>
        </p:nvSpPr>
        <p:spPr bwMode="auto">
          <a:xfrm>
            <a:off x="1272540" y="2405196"/>
            <a:ext cx="2286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Dist. Algorithms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A1900-8110-4390-A034-4F0B01686875}"/>
              </a:ext>
            </a:extLst>
          </p:cNvPr>
          <p:cNvSpPr/>
          <p:nvPr/>
        </p:nvSpPr>
        <p:spPr bwMode="auto">
          <a:xfrm>
            <a:off x="1272540" y="2862396"/>
            <a:ext cx="22860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Channels</a:t>
            </a:r>
          </a:p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(TCP/IP, UDP, shared memory, …)</a:t>
            </a:r>
          </a:p>
          <a:p>
            <a:pPr algn="ctr">
              <a:defRPr/>
            </a:pP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923197-7297-4811-9E2E-629849E7CAC0}"/>
              </a:ext>
            </a:extLst>
          </p:cNvPr>
          <p:cNvSpPr/>
          <p:nvPr/>
        </p:nvSpPr>
        <p:spPr bwMode="auto">
          <a:xfrm>
            <a:off x="5387340" y="1947996"/>
            <a:ext cx="2286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52694-A18D-410F-9B90-3BAD565FE448}"/>
              </a:ext>
            </a:extLst>
          </p:cNvPr>
          <p:cNvSpPr/>
          <p:nvPr/>
        </p:nvSpPr>
        <p:spPr bwMode="auto">
          <a:xfrm>
            <a:off x="5387340" y="2405196"/>
            <a:ext cx="2286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Dist. Algorithms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4839E-5CBC-48E4-903D-DE2C63D70683}"/>
              </a:ext>
            </a:extLst>
          </p:cNvPr>
          <p:cNvSpPr/>
          <p:nvPr/>
        </p:nvSpPr>
        <p:spPr bwMode="auto">
          <a:xfrm>
            <a:off x="5387340" y="2862396"/>
            <a:ext cx="22860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Channels</a:t>
            </a:r>
          </a:p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(TCP/IP, UDP, shared memory, …)</a:t>
            </a:r>
          </a:p>
          <a:p>
            <a:pPr algn="ctr">
              <a:defRPr/>
            </a:pP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1" name="Shape 11">
            <a:extLst>
              <a:ext uri="{FF2B5EF4-FFF2-40B4-BE49-F238E27FC236}">
                <a16:creationId xmlns:a16="http://schemas.microsoft.com/office/drawing/2014/main" id="{C9D56E97-EE53-400E-B063-21917DA09348}"/>
              </a:ext>
            </a:extLst>
          </p:cNvPr>
          <p:cNvCxnSpPr>
            <a:cxnSpLocks noChangeShapeType="1"/>
            <a:stCxn id="7" idx="2"/>
            <a:endCxn id="10" idx="2"/>
          </p:cNvCxnSpPr>
          <p:nvPr/>
        </p:nvCxnSpPr>
        <p:spPr bwMode="auto">
          <a:xfrm rot="16200000" flipH="1">
            <a:off x="4472940" y="1795597"/>
            <a:ext cx="3175" cy="4114800"/>
          </a:xfrm>
          <a:prstGeom prst="bentConnector3">
            <a:avLst>
              <a:gd name="adj1" fmla="val 15281008"/>
            </a:avLst>
          </a:prstGeom>
          <a:noFill/>
          <a:ln w="2857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84322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287-3092-45E9-9B05-AA51B9FF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Communication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C81FEB40-5F4C-46A3-9B58-5473C140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 order to achieve a common goal processes need to </a:t>
            </a:r>
            <a:r>
              <a:rPr lang="en-US" altLang="en-US" u="sng" dirty="0">
                <a:ea typeface="ＭＳ Ｐゴシック" panose="020B0600070205080204" pitchFamily="34" charset="-128"/>
              </a:rPr>
              <a:t>communicate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Message passing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Process sends/receives messages using output/input queues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E.g., Networks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Shared 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Processes write/read data from shared 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>
                <a:ea typeface="ＭＳ Ｐゴシック" panose="020B0600070205080204" pitchFamily="34" charset="-128"/>
              </a:rPr>
              <a:t>E.g.,</a:t>
            </a:r>
            <a:r>
              <a:rPr lang="en-US" altLang="en-US" dirty="0">
                <a:ea typeface="ＭＳ Ｐゴシック" panose="020B0600070205080204" pitchFamily="34" charset="-128"/>
              </a:rPr>
              <a:t> Multicores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CD013D35-A8AE-48B6-B806-630C0D3A4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5A95AC-1330-4D33-88C4-19363D2CDD5A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16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F405-B2E9-4C5B-9B3B-C647EE4C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focus: 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AB89B-8113-484C-BEF4-1A662436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9504"/>
            <a:ext cx="8477356" cy="3818430"/>
          </a:xfrm>
        </p:spPr>
        <p:txBody>
          <a:bodyPr/>
          <a:lstStyle/>
          <a:p>
            <a:r>
              <a:rPr lang="en-US" sz="2000" dirty="0"/>
              <a:t>“A distributed system is one in which the failure of a computer you did not even know existed can render your own computer unusable.”—L. </a:t>
            </a:r>
            <a:r>
              <a:rPr lang="en-US" sz="2000" dirty="0" err="1"/>
              <a:t>Lamport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this course, we focus on tolerance of uncertainty and adversarial influence in a distributed system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1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FADA-2F93-4558-A335-0BB40B44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are unreliable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7C76D-5B46-42CE-B454-9F3B38591F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808863" y="896562"/>
            <a:ext cx="2834882" cy="2179353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844FD-1141-4949-A68D-F7EF17E7EE3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58932" y="1276531"/>
            <a:ext cx="2074410" cy="165213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83A56-D35C-4E0B-9FDB-0BF2C297E75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293319" y="3359668"/>
            <a:ext cx="1865970" cy="1550610"/>
          </a:xfrm>
          <a:prstGeom prst="rect">
            <a:avLst/>
          </a:prstGeom>
          <a:ln>
            <a:noFill/>
          </a:ln>
        </p:spPr>
      </p:pic>
      <p:pic>
        <p:nvPicPr>
          <p:cNvPr id="7" name="Picture 9" descr="http://cdn.ttgtmedia.com/rms/computerweekly/9Krolldiasterphotostoryslide9number2.jpg">
            <a:extLst>
              <a:ext uri="{FF2B5EF4-FFF2-40B4-BE49-F238E27FC236}">
                <a16:creationId xmlns:a16="http://schemas.microsoft.com/office/drawing/2014/main" id="{082C955B-1637-43DF-9863-06457B48754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984713" y="3282988"/>
            <a:ext cx="1539000" cy="16272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12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C4325F7-3595-4C73-B6BA-B96763976F7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859049" y="1932611"/>
            <a:ext cx="668372" cy="136553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E370B-D603-4278-B051-6C06C2C2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26" y="230390"/>
            <a:ext cx="7543800" cy="452135"/>
          </a:xfrm>
        </p:spPr>
        <p:txBody>
          <a:bodyPr/>
          <a:lstStyle/>
          <a:p>
            <a:r>
              <a:rPr lang="en-US" altLang="zh-CN" dirty="0"/>
              <a:t>Distributed systems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8E73A-AC03-4AEB-9234-CCD5C7080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71" y="2134749"/>
            <a:ext cx="604718" cy="505696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F94EE7C-903A-4821-8785-D867DF38CFBE}"/>
              </a:ext>
            </a:extLst>
          </p:cNvPr>
          <p:cNvSpPr/>
          <p:nvPr/>
        </p:nvSpPr>
        <p:spPr>
          <a:xfrm rot="16200000">
            <a:off x="4614645" y="1937539"/>
            <a:ext cx="127650" cy="1084185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4BDB80C1-E739-4FFF-8960-3D729F93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26" y="1386143"/>
            <a:ext cx="1616669" cy="8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å±å¹ éªè±ç¹">
            <a:extLst>
              <a:ext uri="{FF2B5EF4-FFF2-40B4-BE49-F238E27FC236}">
                <a16:creationId xmlns:a16="http://schemas.microsoft.com/office/drawing/2014/main" id="{FDA7FCAA-E5F1-4C20-8191-A80FD345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40" y="1355935"/>
            <a:ext cx="1159663" cy="8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A3F94C43-0165-4741-B7DF-C43C79000367}"/>
              </a:ext>
            </a:extLst>
          </p:cNvPr>
          <p:cNvSpPr/>
          <p:nvPr/>
        </p:nvSpPr>
        <p:spPr>
          <a:xfrm rot="5400000">
            <a:off x="2379547" y="1930681"/>
            <a:ext cx="127650" cy="1084185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86ECB-B288-46E7-A5D1-4B055786FC95}"/>
              </a:ext>
            </a:extLst>
          </p:cNvPr>
          <p:cNvSpPr txBox="1"/>
          <p:nvPr/>
        </p:nvSpPr>
        <p:spPr>
          <a:xfrm>
            <a:off x="826892" y="1378613"/>
            <a:ext cx="986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single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67CF6-6F9D-4ABD-ACDE-5B9776B7E09C}"/>
              </a:ext>
            </a:extLst>
          </p:cNvPr>
          <p:cNvSpPr txBox="1"/>
          <p:nvPr/>
        </p:nvSpPr>
        <p:spPr>
          <a:xfrm>
            <a:off x="6743154" y="1414979"/>
            <a:ext cx="189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distributed systems</a:t>
            </a:r>
            <a:endParaRPr lang="en-US" sz="1500" dirty="0"/>
          </a:p>
        </p:txBody>
      </p:sp>
      <p:sp>
        <p:nvSpPr>
          <p:cNvPr id="17" name="下箭头 21">
            <a:extLst>
              <a:ext uri="{FF2B5EF4-FFF2-40B4-BE49-F238E27FC236}">
                <a16:creationId xmlns:a16="http://schemas.microsoft.com/office/drawing/2014/main" id="{3ECCFF59-3AF4-422D-BABE-62769EF559F1}"/>
              </a:ext>
            </a:extLst>
          </p:cNvPr>
          <p:cNvSpPr/>
          <p:nvPr/>
        </p:nvSpPr>
        <p:spPr>
          <a:xfrm rot="14055511">
            <a:off x="5853936" y="1630199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下箭头 31">
            <a:extLst>
              <a:ext uri="{FF2B5EF4-FFF2-40B4-BE49-F238E27FC236}">
                <a16:creationId xmlns:a16="http://schemas.microsoft.com/office/drawing/2014/main" id="{6FBCDD23-40AC-4EA4-97ED-97EDDABD6670}"/>
              </a:ext>
            </a:extLst>
          </p:cNvPr>
          <p:cNvSpPr/>
          <p:nvPr/>
        </p:nvSpPr>
        <p:spPr>
          <a:xfrm rot="3223934">
            <a:off x="5899655" y="1745887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下箭头 32">
            <a:extLst>
              <a:ext uri="{FF2B5EF4-FFF2-40B4-BE49-F238E27FC236}">
                <a16:creationId xmlns:a16="http://schemas.microsoft.com/office/drawing/2014/main" id="{33973BA8-52B8-40B1-A6B3-3BFCC744E302}"/>
              </a:ext>
            </a:extLst>
          </p:cNvPr>
          <p:cNvSpPr/>
          <p:nvPr/>
        </p:nvSpPr>
        <p:spPr>
          <a:xfrm rot="16200000">
            <a:off x="6417429" y="2281386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下箭头 33">
            <a:extLst>
              <a:ext uri="{FF2B5EF4-FFF2-40B4-BE49-F238E27FC236}">
                <a16:creationId xmlns:a16="http://schemas.microsoft.com/office/drawing/2014/main" id="{607E54D6-FEB8-49F4-BE45-146FABB0F1F3}"/>
              </a:ext>
            </a:extLst>
          </p:cNvPr>
          <p:cNvSpPr/>
          <p:nvPr/>
        </p:nvSpPr>
        <p:spPr>
          <a:xfrm rot="5400000">
            <a:off x="6413080" y="2413303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下箭头 34">
            <a:extLst>
              <a:ext uri="{FF2B5EF4-FFF2-40B4-BE49-F238E27FC236}">
                <a16:creationId xmlns:a16="http://schemas.microsoft.com/office/drawing/2014/main" id="{8C2A4945-A5EC-4AC3-BE96-C850F52AAF4C}"/>
              </a:ext>
            </a:extLst>
          </p:cNvPr>
          <p:cNvSpPr/>
          <p:nvPr/>
        </p:nvSpPr>
        <p:spPr>
          <a:xfrm rot="18685238">
            <a:off x="6935627" y="1644189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下箭头 35">
            <a:extLst>
              <a:ext uri="{FF2B5EF4-FFF2-40B4-BE49-F238E27FC236}">
                <a16:creationId xmlns:a16="http://schemas.microsoft.com/office/drawing/2014/main" id="{8253850F-878C-4038-8AD2-A7DAE2626F02}"/>
              </a:ext>
            </a:extLst>
          </p:cNvPr>
          <p:cNvSpPr/>
          <p:nvPr/>
        </p:nvSpPr>
        <p:spPr>
          <a:xfrm rot="7762260">
            <a:off x="6844120" y="1738096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9B690F-C6E7-43D3-B3BE-2FB41AC6356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68932" y="1733040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4B3A0096-C4FD-4733-A6DE-F16B65F1E7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05" y="2536599"/>
            <a:ext cx="428835" cy="4288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1A8D73-DACB-4FE5-8214-C78AE064E25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88534" y="814989"/>
            <a:ext cx="668372" cy="1365532"/>
          </a:xfrm>
          <a:prstGeom prst="rect">
            <a:avLst/>
          </a:prstGeom>
          <a:ln>
            <a:noFill/>
          </a:ln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2563DE5-6036-431A-8DCE-3C462C7D8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44" y="3195703"/>
            <a:ext cx="7979112" cy="1165834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Solution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Put more nodes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Orchestrate them using some </a:t>
            </a:r>
            <a:r>
              <a:rPr lang="en-US" altLang="en-US" sz="2000" b="1" u="sng" dirty="0">
                <a:ea typeface="ＭＳ Ｐゴシック" panose="020B0600070205080204" pitchFamily="34" charset="-128"/>
              </a:rPr>
              <a:t>smart distributed algorithm</a:t>
            </a:r>
          </a:p>
        </p:txBody>
      </p:sp>
      <p:pic>
        <p:nvPicPr>
          <p:cNvPr id="16" name="Picture 8" descr="https://upload.wikimedia.org/wikipedia/commons/thumb/1/1f/SMirC-thumbsup.svg/320px-SMirC-thumbsup.svg.png">
            <a:extLst>
              <a:ext uri="{FF2B5EF4-FFF2-40B4-BE49-F238E27FC236}">
                <a16:creationId xmlns:a16="http://schemas.microsoft.com/office/drawing/2014/main" id="{766ED7EE-CDE9-4ED4-98C1-20D4C7FE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807" y="1792276"/>
            <a:ext cx="626833" cy="6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F68004D-558D-41E0-AFB6-0380C8F1A1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95299" y="1919259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C7C3D1D8-FA14-48D9-95A5-CB56A4D3F7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72" y="2722818"/>
            <a:ext cx="428835" cy="4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E1B5-AA3C-4F22-BF02-7A13F030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Course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5DC3942F-46CA-49BF-A1BE-D018AA6E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899456"/>
            <a:ext cx="8797026" cy="3983266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100" dirty="0">
                <a:latin typeface="+mj-ea"/>
                <a:ea typeface="+mj-ea"/>
              </a:rPr>
              <a:t>星期四</a:t>
            </a:r>
            <a:r>
              <a:rPr lang="en-US" altLang="en-US" sz="2100" dirty="0">
                <a:latin typeface="+mj-ea"/>
                <a:ea typeface="+mj-ea"/>
              </a:rPr>
              <a:t> 16:00-17:40</a:t>
            </a:r>
          </a:p>
          <a:p>
            <a:r>
              <a:rPr lang="zh-CN" altLang="en-US" sz="2100" dirty="0">
                <a:latin typeface="+mj-ea"/>
                <a:ea typeface="+mj-ea"/>
              </a:rPr>
              <a:t>办公室</a:t>
            </a:r>
            <a:r>
              <a:rPr lang="en-US" altLang="en-US" sz="2100" dirty="0">
                <a:latin typeface="+mj-ea"/>
                <a:ea typeface="+mj-ea"/>
              </a:rPr>
              <a:t>: </a:t>
            </a:r>
            <a:r>
              <a:rPr lang="zh-CN" altLang="en-US" sz="2100" dirty="0">
                <a:latin typeface="+mj-ea"/>
                <a:ea typeface="+mj-ea"/>
              </a:rPr>
              <a:t>软件大楼</a:t>
            </a:r>
            <a:r>
              <a:rPr lang="en-US" altLang="zh-CN" sz="2100" dirty="0">
                <a:latin typeface="+mj-ea"/>
                <a:ea typeface="+mj-ea"/>
              </a:rPr>
              <a:t>5209</a:t>
            </a:r>
            <a:r>
              <a:rPr lang="zh-CN" altLang="en-US" sz="2100" dirty="0">
                <a:latin typeface="+mj-ea"/>
                <a:ea typeface="+mj-ea"/>
              </a:rPr>
              <a:t>办公室</a:t>
            </a:r>
            <a:endParaRPr lang="en-US" altLang="en-US" sz="2100" dirty="0">
              <a:latin typeface="+mj-ea"/>
              <a:ea typeface="+mj-ea"/>
            </a:endParaRPr>
          </a:p>
          <a:p>
            <a:r>
              <a:rPr lang="zh-CN" altLang="en-US" sz="2100" dirty="0">
                <a:latin typeface="+mj-ea"/>
                <a:ea typeface="+mj-ea"/>
              </a:rPr>
              <a:t>邮箱：</a:t>
            </a:r>
            <a:r>
              <a:rPr lang="en-US" altLang="zh-CN" sz="2100" dirty="0">
                <a:latin typeface="+mj-ea"/>
                <a:ea typeface="+mj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shengyun.liu@sjtu.edu.cn</a:t>
            </a:r>
            <a:endParaRPr lang="en-US" altLang="zh-CN" sz="2100" dirty="0">
              <a:latin typeface="+mj-ea"/>
              <a:ea typeface="+mj-ea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平时成绩 （</a:t>
            </a:r>
            <a:r>
              <a:rPr lang="en-US" altLang="zh-CN" sz="2000" dirty="0">
                <a:latin typeface="+mj-ea"/>
                <a:ea typeface="+mj-ea"/>
              </a:rPr>
              <a:t>10%</a:t>
            </a:r>
            <a:r>
              <a:rPr lang="zh-CN" altLang="en-US" sz="2000" dirty="0">
                <a:latin typeface="+mj-ea"/>
                <a:ea typeface="+mj-ea"/>
              </a:rPr>
              <a:t>）</a:t>
            </a:r>
            <a:endParaRPr lang="en-US" altLang="zh-CN" sz="2000" dirty="0">
              <a:latin typeface="+mj-ea"/>
              <a:ea typeface="+mj-ea"/>
            </a:endParaRPr>
          </a:p>
          <a:p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练习</a:t>
            </a:r>
            <a:endParaRPr lang="en-US" altLang="en-US" sz="2000" dirty="0">
              <a:latin typeface="+mj-ea"/>
              <a:ea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课程中给出</a:t>
            </a:r>
            <a:r>
              <a:rPr lang="en-US" altLang="en-US" sz="2000" dirty="0">
                <a:latin typeface="+mj-ea"/>
                <a:ea typeface="+mj-ea"/>
              </a:rPr>
              <a:t>(20%)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zh-CN" altLang="en-US" sz="2000" dirty="0">
                <a:latin typeface="+mj-ea"/>
              </a:rPr>
              <a:t>考试</a:t>
            </a:r>
            <a:endParaRPr lang="en-US" altLang="en-US" sz="2000" dirty="0">
              <a:latin typeface="+mj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</a:rPr>
              <a:t>判断题，算法题</a:t>
            </a:r>
            <a:r>
              <a:rPr lang="en-US" altLang="en-US" sz="2000" dirty="0">
                <a:latin typeface="+mj-ea"/>
              </a:rPr>
              <a:t>(70%)</a:t>
            </a:r>
          </a:p>
          <a:p>
            <a:endParaRPr lang="en-US" altLang="zh-CN" sz="2000" dirty="0">
              <a:latin typeface="+mj-ea"/>
              <a:ea typeface="+mj-ea"/>
            </a:endParaRPr>
          </a:p>
          <a:p>
            <a:r>
              <a:rPr lang="en-US" altLang="zh-CN" sz="1900" dirty="0">
                <a:latin typeface="+mj-ea"/>
                <a:ea typeface="+mj-ea"/>
              </a:rPr>
              <a:t>Parts of slides for </a:t>
            </a:r>
            <a:r>
              <a:rPr lang="en-US" altLang="zh-CN" sz="1900" dirty="0" err="1">
                <a:latin typeface="+mj-ea"/>
                <a:ea typeface="+mj-ea"/>
              </a:rPr>
              <a:t>DistAlg</a:t>
            </a:r>
            <a:r>
              <a:rPr lang="en-US" altLang="zh-CN" sz="1900" dirty="0">
                <a:latin typeface="+mj-ea"/>
                <a:ea typeface="+mj-ea"/>
              </a:rPr>
              <a:t>, </a:t>
            </a:r>
            <a:r>
              <a:rPr lang="en-US" altLang="zh-CN" sz="1900" dirty="0" err="1">
                <a:latin typeface="+mj-ea"/>
                <a:ea typeface="+mj-ea"/>
              </a:rPr>
              <a:t>Eurecom</a:t>
            </a:r>
            <a:r>
              <a:rPr lang="en-US" altLang="zh-CN" sz="1900" dirty="0">
                <a:latin typeface="+mj-ea"/>
                <a:ea typeface="+mj-ea"/>
              </a:rPr>
              <a:t> by Marko </a:t>
            </a:r>
            <a:r>
              <a:rPr lang="en-US" altLang="zh-CN" sz="1900" dirty="0" err="1">
                <a:latin typeface="+mj-ea"/>
                <a:ea typeface="+mj-ea"/>
              </a:rPr>
              <a:t>Vukolic</a:t>
            </a:r>
            <a:r>
              <a:rPr lang="en-US" altLang="zh-CN" sz="1900" dirty="0">
                <a:latin typeface="+mj-ea"/>
                <a:ea typeface="+mj-ea"/>
              </a:rPr>
              <a:t>, modified by </a:t>
            </a:r>
            <a:r>
              <a:rPr lang="en-US" altLang="zh-CN" sz="1900" dirty="0" err="1">
                <a:latin typeface="+mj-ea"/>
                <a:ea typeface="+mj-ea"/>
              </a:rPr>
              <a:t>Shengyun</a:t>
            </a:r>
            <a:r>
              <a:rPr lang="en-US" altLang="zh-CN" sz="1900" dirty="0">
                <a:latin typeface="+mj-ea"/>
                <a:ea typeface="+mj-ea"/>
              </a:rPr>
              <a:t> Liu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8C368FF1-33C1-49D2-AE21-9DA93035A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21F487-B0B8-490D-8156-C8A0D8B5EA8E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76DF58-ADCF-44BA-8078-7F6527D00B96}"/>
              </a:ext>
            </a:extLst>
          </p:cNvPr>
          <p:cNvSpPr/>
          <p:nvPr/>
        </p:nvSpPr>
        <p:spPr>
          <a:xfrm>
            <a:off x="7251457" y="186626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微信群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C5644B-3387-4B4A-842E-D0CDF824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51" y="712913"/>
            <a:ext cx="2878739" cy="3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5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4D5D-5B71-404A-8482-2D522966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focus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6163-5132-4B3C-BA5C-2D43116E6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849313"/>
            <a:ext cx="9481152" cy="3818430"/>
          </a:xfrm>
        </p:spPr>
        <p:txBody>
          <a:bodyPr/>
          <a:lstStyle/>
          <a:p>
            <a:pPr lvl="1"/>
            <a:r>
              <a:rPr lang="en-US" sz="2000" dirty="0"/>
              <a:t>Multiparty Interactions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800" dirty="0"/>
              <a:t>Multiple machines administered by a single party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altLang="zh-CN" sz="1800" dirty="0"/>
              <a:t>distributed data store, distributed database systems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sz="1800" dirty="0"/>
              <a:t>Perhaps a</a:t>
            </a:r>
            <a:r>
              <a:rPr lang="en-US" sz="1800" dirty="0"/>
              <a:t>mong mutually untrusted parties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/>
              <a:t>Byzantine Fault-Tolerance (Blockchain), Multiple-party Computation</a:t>
            </a:r>
          </a:p>
          <a:p>
            <a:pPr lvl="2"/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0A48B-29AF-4843-992E-0FB8FC684CF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164697" y="3698698"/>
            <a:ext cx="668372" cy="1365532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78381-E5C8-462B-8AE3-399D65E36D84}"/>
              </a:ext>
            </a:extLst>
          </p:cNvPr>
          <p:cNvSpPr txBox="1"/>
          <p:nvPr/>
        </p:nvSpPr>
        <p:spPr>
          <a:xfrm>
            <a:off x="6048802" y="3181066"/>
            <a:ext cx="1890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distributed systems</a:t>
            </a:r>
            <a:endParaRPr lang="en-US" sz="1500" dirty="0"/>
          </a:p>
        </p:txBody>
      </p:sp>
      <p:sp>
        <p:nvSpPr>
          <p:cNvPr id="6" name="下箭头 21">
            <a:extLst>
              <a:ext uri="{FF2B5EF4-FFF2-40B4-BE49-F238E27FC236}">
                <a16:creationId xmlns:a16="http://schemas.microsoft.com/office/drawing/2014/main" id="{0C9E62F7-F6CB-4B68-A5E3-224C056A18FB}"/>
              </a:ext>
            </a:extLst>
          </p:cNvPr>
          <p:cNvSpPr/>
          <p:nvPr/>
        </p:nvSpPr>
        <p:spPr>
          <a:xfrm rot="14055511">
            <a:off x="5159584" y="3396286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下箭头 31">
            <a:extLst>
              <a:ext uri="{FF2B5EF4-FFF2-40B4-BE49-F238E27FC236}">
                <a16:creationId xmlns:a16="http://schemas.microsoft.com/office/drawing/2014/main" id="{0F3DD00A-069C-4132-A481-49C7AC6D1E53}"/>
              </a:ext>
            </a:extLst>
          </p:cNvPr>
          <p:cNvSpPr/>
          <p:nvPr/>
        </p:nvSpPr>
        <p:spPr>
          <a:xfrm rot="3223934">
            <a:off x="5205303" y="3511974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下箭头 32">
            <a:extLst>
              <a:ext uri="{FF2B5EF4-FFF2-40B4-BE49-F238E27FC236}">
                <a16:creationId xmlns:a16="http://schemas.microsoft.com/office/drawing/2014/main" id="{EBFDE5DB-011F-4279-B156-C07367F56DD4}"/>
              </a:ext>
            </a:extLst>
          </p:cNvPr>
          <p:cNvSpPr/>
          <p:nvPr/>
        </p:nvSpPr>
        <p:spPr>
          <a:xfrm rot="16200000">
            <a:off x="5723077" y="4047473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下箭头 33">
            <a:extLst>
              <a:ext uri="{FF2B5EF4-FFF2-40B4-BE49-F238E27FC236}">
                <a16:creationId xmlns:a16="http://schemas.microsoft.com/office/drawing/2014/main" id="{766433E1-58D0-4E67-A248-7E004848436C}"/>
              </a:ext>
            </a:extLst>
          </p:cNvPr>
          <p:cNvSpPr/>
          <p:nvPr/>
        </p:nvSpPr>
        <p:spPr>
          <a:xfrm rot="5400000">
            <a:off x="5718728" y="4179390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下箭头 34">
            <a:extLst>
              <a:ext uri="{FF2B5EF4-FFF2-40B4-BE49-F238E27FC236}">
                <a16:creationId xmlns:a16="http://schemas.microsoft.com/office/drawing/2014/main" id="{E5772A46-B97C-47C3-AA90-0658E5DE64FA}"/>
              </a:ext>
            </a:extLst>
          </p:cNvPr>
          <p:cNvSpPr/>
          <p:nvPr/>
        </p:nvSpPr>
        <p:spPr>
          <a:xfrm rot="18685238">
            <a:off x="6241275" y="3410276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下箭头 35">
            <a:extLst>
              <a:ext uri="{FF2B5EF4-FFF2-40B4-BE49-F238E27FC236}">
                <a16:creationId xmlns:a16="http://schemas.microsoft.com/office/drawing/2014/main" id="{E93F3F92-5C52-41C0-B1F6-50A4C954AE44}"/>
              </a:ext>
            </a:extLst>
          </p:cNvPr>
          <p:cNvSpPr/>
          <p:nvPr/>
        </p:nvSpPr>
        <p:spPr>
          <a:xfrm rot="7762260">
            <a:off x="6149768" y="3504183"/>
            <a:ext cx="141788" cy="474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8" descr="https://upload.wikimedia.org/wikipedia/commons/thumb/1/1f/SMirC-thumbsup.svg/320px-SMirC-thumbsup.svg.png">
            <a:extLst>
              <a:ext uri="{FF2B5EF4-FFF2-40B4-BE49-F238E27FC236}">
                <a16:creationId xmlns:a16="http://schemas.microsoft.com/office/drawing/2014/main" id="{2A51C53A-DD38-4153-BB3B-90D3D844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55" y="3558363"/>
            <a:ext cx="626833" cy="6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BA2D03-A2DF-4BBE-A077-6E31D168F8F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700947" y="3685346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8612C096-9B0F-458F-97EF-A690B23C4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63" y="4488382"/>
            <a:ext cx="428835" cy="428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43ED55-F4AF-4EF2-8970-0ED46679947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381137" y="2367899"/>
            <a:ext cx="668372" cy="1365532"/>
          </a:xfrm>
          <a:prstGeom prst="rect">
            <a:avLst/>
          </a:prstGeom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4467930-E5C4-4109-86D4-BC0422137BEE}"/>
              </a:ext>
            </a:extLst>
          </p:cNvPr>
          <p:cNvSpPr/>
          <p:nvPr/>
        </p:nvSpPr>
        <p:spPr>
          <a:xfrm>
            <a:off x="3762864" y="2592182"/>
            <a:ext cx="4308376" cy="24344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30CA35-6232-4A36-A375-74B0A8B6BF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90" y="3488507"/>
            <a:ext cx="604718" cy="505696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F53450A1-EB78-4DD3-8EFA-A8D934313644}"/>
              </a:ext>
            </a:extLst>
          </p:cNvPr>
          <p:cNvSpPr/>
          <p:nvPr/>
        </p:nvSpPr>
        <p:spPr>
          <a:xfrm rot="16200000">
            <a:off x="2773345" y="3055003"/>
            <a:ext cx="176554" cy="1330031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278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D26C-A8FD-47F5-B986-158215508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Main Challenges in distributed systems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0A07648C-FFA2-4AA2-99C6-17AF7B621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00" y="844153"/>
            <a:ext cx="6635722" cy="3833813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b="1" u="sng" dirty="0">
                <a:ea typeface="ＭＳ Ｐゴシック" panose="020B0600070205080204" pitchFamily="34" charset="-128"/>
              </a:rPr>
              <a:t>Processes do not have global view of the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Inherent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Failures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Asynchrony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Especially failures + asynchrony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Often impacts solvability!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Concurrency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These are our main “enemies”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ED8C44B5-7EDC-4B5E-822F-830BBFBC61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6C7DBF3-D136-4C73-84E8-CDB8DBFD684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21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63CF5-6D1B-4181-8851-DBB6EC43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21" y="844153"/>
            <a:ext cx="2114550" cy="21145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D692FF2E-F14C-4711-BD0C-B27C0343170D}"/>
              </a:ext>
            </a:extLst>
          </p:cNvPr>
          <p:cNvSpPr/>
          <p:nvPr/>
        </p:nvSpPr>
        <p:spPr>
          <a:xfrm rot="5400000">
            <a:off x="7627471" y="3068964"/>
            <a:ext cx="398250" cy="2971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AEFDA-E67B-4091-A4F9-E5D3EAC7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21" y="3476405"/>
            <a:ext cx="2114550" cy="1188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0E85-DC94-4B9E-8C35-71E9AB72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Challenges: node failure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76044120-4A7E-4807-BD9E-A6F66836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do we build a reliable distributed system if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Processes crash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Omit to send/receive messages (e.g., buffer full)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Processes are malicious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Malicious/arbitrary/Byzantine failures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E24E0B4A-4210-407D-8341-83182B91D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0B8496F-149F-4146-9732-64FD413A98E9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22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76D9-8379-4028-A22E-93D0CAB0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Challenges: asynchrony (network failure)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EC9CE260-32FF-4AD1-A20D-55A1D96A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do we go about communication asynchrony?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Network failure (e.g., of a switch) may cause messages to be dropped or delayed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Different process speeds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 asynchrony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2B5F7FC5-CACD-4161-8100-553F892C4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FC8B88-AAB9-4184-9B09-419591DE5407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56-6C44-425F-9984-3406FF13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4984"/>
            <a:ext cx="6368310" cy="452135"/>
          </a:xfrm>
        </p:spPr>
        <p:txBody>
          <a:bodyPr/>
          <a:lstStyle/>
          <a:p>
            <a:r>
              <a:rPr lang="en-US" altLang="zh-CN" dirty="0"/>
              <a:t>Problem w/ network faults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AF9-6DDB-475E-9CA9-82E8B314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3454"/>
            <a:ext cx="8794750" cy="42279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detecting a process failure (with the help of timing assumptions) is unreliable!</a:t>
            </a:r>
          </a:p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E40EBC2-1151-477E-B19C-798F1BBA8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78" y="2613545"/>
            <a:ext cx="1470684" cy="1542077"/>
          </a:xfrm>
          <a:prstGeom prst="rect">
            <a:avLst/>
          </a:prstGeom>
        </p:spPr>
      </p:pic>
      <p:cxnSp>
        <p:nvCxnSpPr>
          <p:cNvPr id="5" name="直接箭头连接符 38">
            <a:extLst>
              <a:ext uri="{FF2B5EF4-FFF2-40B4-BE49-F238E27FC236}">
                <a16:creationId xmlns:a16="http://schemas.microsoft.com/office/drawing/2014/main" id="{DFC774CC-49B9-4AA7-A940-333766855ADF}"/>
              </a:ext>
            </a:extLst>
          </p:cNvPr>
          <p:cNvCxnSpPr/>
          <p:nvPr/>
        </p:nvCxnSpPr>
        <p:spPr>
          <a:xfrm>
            <a:off x="1679535" y="2540460"/>
            <a:ext cx="5095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47">
            <a:extLst>
              <a:ext uri="{FF2B5EF4-FFF2-40B4-BE49-F238E27FC236}">
                <a16:creationId xmlns:a16="http://schemas.microsoft.com/office/drawing/2014/main" id="{F8F7F956-0009-49D2-92D3-9292325224AC}"/>
              </a:ext>
            </a:extLst>
          </p:cNvPr>
          <p:cNvCxnSpPr/>
          <p:nvPr/>
        </p:nvCxnSpPr>
        <p:spPr>
          <a:xfrm flipH="1">
            <a:off x="4459016" y="2731006"/>
            <a:ext cx="231591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8FB44-7797-4DF6-8BBC-AF8A38480C3E}"/>
              </a:ext>
            </a:extLst>
          </p:cNvPr>
          <p:cNvSpPr txBox="1"/>
          <p:nvPr/>
        </p:nvSpPr>
        <p:spPr>
          <a:xfrm>
            <a:off x="7585822" y="3301574"/>
            <a:ext cx="1974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process fault?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4FA1F-9CF9-46AF-940A-4CB7546B4839}"/>
              </a:ext>
            </a:extLst>
          </p:cNvPr>
          <p:cNvSpPr txBox="1"/>
          <p:nvPr/>
        </p:nvSpPr>
        <p:spPr>
          <a:xfrm>
            <a:off x="3921554" y="3018850"/>
            <a:ext cx="1532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network fault</a:t>
            </a:r>
            <a:r>
              <a:rPr lang="zh-CN" altLang="en-US" sz="1600" dirty="0"/>
              <a:t>？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5A5D1-6560-4C60-AF79-E881F53431EB}"/>
              </a:ext>
            </a:extLst>
          </p:cNvPr>
          <p:cNvSpPr txBox="1"/>
          <p:nvPr/>
        </p:nvSpPr>
        <p:spPr>
          <a:xfrm>
            <a:off x="706843" y="301525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CFBA76-DCC4-4D74-9391-85D5E791DD80}"/>
              </a:ext>
            </a:extLst>
          </p:cNvPr>
          <p:cNvSpPr txBox="1"/>
          <p:nvPr/>
        </p:nvSpPr>
        <p:spPr>
          <a:xfrm>
            <a:off x="7394024" y="308175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矩形 48">
            <a:extLst>
              <a:ext uri="{FF2B5EF4-FFF2-40B4-BE49-F238E27FC236}">
                <a16:creationId xmlns:a16="http://schemas.microsoft.com/office/drawing/2014/main" id="{9EAB1521-FD80-4292-8F32-D2C865FF2F22}"/>
              </a:ext>
            </a:extLst>
          </p:cNvPr>
          <p:cNvSpPr/>
          <p:nvPr/>
        </p:nvSpPr>
        <p:spPr>
          <a:xfrm>
            <a:off x="1031468" y="2157219"/>
            <a:ext cx="3540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heartbeat message</a:t>
            </a:r>
          </a:p>
        </p:txBody>
      </p:sp>
      <p:sp>
        <p:nvSpPr>
          <p:cNvPr id="16" name="矩形 48">
            <a:extLst>
              <a:ext uri="{FF2B5EF4-FFF2-40B4-BE49-F238E27FC236}">
                <a16:creationId xmlns:a16="http://schemas.microsoft.com/office/drawing/2014/main" id="{5C49BD0A-D6AB-4C7B-BBA0-D420EFDFBF1A}"/>
              </a:ext>
            </a:extLst>
          </p:cNvPr>
          <p:cNvSpPr/>
          <p:nvPr/>
        </p:nvSpPr>
        <p:spPr>
          <a:xfrm>
            <a:off x="1961900" y="3753258"/>
            <a:ext cx="22420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after 2</a:t>
            </a:r>
            <a:r>
              <a:rPr lang="en-US" altLang="zh-CN" sz="1600" dirty="0"/>
              <a:t>∆ time</a:t>
            </a:r>
            <a:r>
              <a:rPr lang="en-US" altLang="zh-CN" sz="1600" dirty="0">
                <a:ea typeface="宋体" pitchFamily="2" charset="-122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F6F871-8C22-4943-8F30-49B1FD451C0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8764" y="1866225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65AEC-2F1B-4494-83DF-F27163BBB6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315927" y="1888984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749693CD-51D5-4B42-A53E-16EEF1841A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77" y="2744729"/>
            <a:ext cx="551294" cy="413471"/>
          </a:xfrm>
          <a:prstGeom prst="rect">
            <a:avLst/>
          </a:prstGeom>
        </p:spPr>
      </p:pic>
      <p:pic>
        <p:nvPicPr>
          <p:cNvPr id="17" name="Picture 11" descr="bolt.png">
            <a:extLst>
              <a:ext uri="{FF2B5EF4-FFF2-40B4-BE49-F238E27FC236}">
                <a16:creationId xmlns:a16="http://schemas.microsoft.com/office/drawing/2014/main" id="{D281CD25-C8DB-4F74-8F49-FBA2508D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42393" flipH="1">
            <a:off x="3689620" y="2557334"/>
            <a:ext cx="267254" cy="9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656-6C44-425F-9984-3406FF13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34984"/>
            <a:ext cx="6368310" cy="452135"/>
          </a:xfrm>
        </p:spPr>
        <p:txBody>
          <a:bodyPr/>
          <a:lstStyle/>
          <a:p>
            <a:r>
              <a:rPr lang="en-US" altLang="zh-CN" dirty="0"/>
              <a:t>Problem w/ network faults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DAF9-6DDB-475E-9CA9-82E8B3140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803454"/>
            <a:ext cx="8794750" cy="42279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Even worse …</a:t>
            </a:r>
          </a:p>
        </p:txBody>
      </p:sp>
      <p:cxnSp>
        <p:nvCxnSpPr>
          <p:cNvPr id="5" name="直接箭头连接符 38">
            <a:extLst>
              <a:ext uri="{FF2B5EF4-FFF2-40B4-BE49-F238E27FC236}">
                <a16:creationId xmlns:a16="http://schemas.microsoft.com/office/drawing/2014/main" id="{DFC774CC-49B9-4AA7-A940-333766855ADF}"/>
              </a:ext>
            </a:extLst>
          </p:cNvPr>
          <p:cNvCxnSpPr/>
          <p:nvPr/>
        </p:nvCxnSpPr>
        <p:spPr>
          <a:xfrm>
            <a:off x="1883870" y="1880453"/>
            <a:ext cx="5095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1" descr="bolt.png">
            <a:extLst>
              <a:ext uri="{FF2B5EF4-FFF2-40B4-BE49-F238E27FC236}">
                <a16:creationId xmlns:a16="http://schemas.microsoft.com/office/drawing/2014/main" id="{42FFECFB-2B43-43D1-B395-1F2A3357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4068971" y="1897327"/>
            <a:ext cx="267254" cy="915834"/>
          </a:xfrm>
          <a:prstGeom prst="rect">
            <a:avLst/>
          </a:prstGeom>
        </p:spPr>
      </p:pic>
      <p:cxnSp>
        <p:nvCxnSpPr>
          <p:cNvPr id="7" name="直接箭头连接符 47">
            <a:extLst>
              <a:ext uri="{FF2B5EF4-FFF2-40B4-BE49-F238E27FC236}">
                <a16:creationId xmlns:a16="http://schemas.microsoft.com/office/drawing/2014/main" id="{F8F7F956-0009-49D2-92D3-9292325224AC}"/>
              </a:ext>
            </a:extLst>
          </p:cNvPr>
          <p:cNvCxnSpPr/>
          <p:nvPr/>
        </p:nvCxnSpPr>
        <p:spPr>
          <a:xfrm flipH="1">
            <a:off x="4663351" y="2070999"/>
            <a:ext cx="231591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FF6F871-8C22-4943-8F30-49B1FD451C0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3099" y="1206218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265AEC-2F1B-4494-83DF-F27163BBB6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520262" y="1228977"/>
            <a:ext cx="668372" cy="1365532"/>
          </a:xfrm>
          <a:prstGeom prst="rect">
            <a:avLst/>
          </a:prstGeom>
          <a:ln>
            <a:noFill/>
          </a:ln>
        </p:spPr>
      </p:pic>
      <p:cxnSp>
        <p:nvCxnSpPr>
          <p:cNvPr id="17" name="直接箭头连接符 38">
            <a:extLst>
              <a:ext uri="{FF2B5EF4-FFF2-40B4-BE49-F238E27FC236}">
                <a16:creationId xmlns:a16="http://schemas.microsoft.com/office/drawing/2014/main" id="{FE424B7C-960D-4BD4-8C09-B3E255B646F1}"/>
              </a:ext>
            </a:extLst>
          </p:cNvPr>
          <p:cNvCxnSpPr/>
          <p:nvPr/>
        </p:nvCxnSpPr>
        <p:spPr>
          <a:xfrm>
            <a:off x="1821718" y="3907629"/>
            <a:ext cx="509539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47">
            <a:extLst>
              <a:ext uri="{FF2B5EF4-FFF2-40B4-BE49-F238E27FC236}">
                <a16:creationId xmlns:a16="http://schemas.microsoft.com/office/drawing/2014/main" id="{C27AD980-EBF1-4433-A788-4866864F8EEB}"/>
              </a:ext>
            </a:extLst>
          </p:cNvPr>
          <p:cNvCxnSpPr/>
          <p:nvPr/>
        </p:nvCxnSpPr>
        <p:spPr>
          <a:xfrm flipH="1">
            <a:off x="1821718" y="4128825"/>
            <a:ext cx="231591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1" descr="bolt.png">
            <a:extLst>
              <a:ext uri="{FF2B5EF4-FFF2-40B4-BE49-F238E27FC236}">
                <a16:creationId xmlns:a16="http://schemas.microsoft.com/office/drawing/2014/main" id="{91E71A7C-A2D4-4126-92E7-95CB6367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4068970" y="3898420"/>
            <a:ext cx="267254" cy="9158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0B3118-80DD-4DB9-804C-39E4EF564709}"/>
              </a:ext>
            </a:extLst>
          </p:cNvPr>
          <p:cNvSpPr txBox="1"/>
          <p:nvPr/>
        </p:nvSpPr>
        <p:spPr>
          <a:xfrm>
            <a:off x="973471" y="2363676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D52390-DD1D-48E3-9DBC-28CE14875DBC}"/>
              </a:ext>
            </a:extLst>
          </p:cNvPr>
          <p:cNvSpPr txBox="1"/>
          <p:nvPr/>
        </p:nvSpPr>
        <p:spPr>
          <a:xfrm>
            <a:off x="7660652" y="2430176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24E58-C530-405A-941C-C454BE2CF61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3099" y="3124993"/>
            <a:ext cx="668372" cy="1365532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14888E-B2F3-47EA-A8F2-5BAA2A335DD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520262" y="3147752"/>
            <a:ext cx="668372" cy="1365532"/>
          </a:xfrm>
          <a:prstGeom prst="rect">
            <a:avLst/>
          </a:prstGeom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613C09-492C-4BE5-9A45-5472F14F91DE}"/>
              </a:ext>
            </a:extLst>
          </p:cNvPr>
          <p:cNvSpPr txBox="1"/>
          <p:nvPr/>
        </p:nvSpPr>
        <p:spPr>
          <a:xfrm>
            <a:off x="973471" y="4282451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18F654-FDAE-49B0-B168-6EE0BB182F76}"/>
              </a:ext>
            </a:extLst>
          </p:cNvPr>
          <p:cNvSpPr txBox="1"/>
          <p:nvPr/>
        </p:nvSpPr>
        <p:spPr>
          <a:xfrm>
            <a:off x="7660652" y="4348951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矩形 48">
            <a:extLst>
              <a:ext uri="{FF2B5EF4-FFF2-40B4-BE49-F238E27FC236}">
                <a16:creationId xmlns:a16="http://schemas.microsoft.com/office/drawing/2014/main" id="{F7306DB6-119A-4D63-ABF0-3B9BAE892349}"/>
              </a:ext>
            </a:extLst>
          </p:cNvPr>
          <p:cNvSpPr/>
          <p:nvPr/>
        </p:nvSpPr>
        <p:spPr>
          <a:xfrm>
            <a:off x="813099" y="1523947"/>
            <a:ext cx="3540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heartbeat message</a:t>
            </a:r>
          </a:p>
        </p:txBody>
      </p:sp>
      <p:sp>
        <p:nvSpPr>
          <p:cNvPr id="23" name="矩形 48">
            <a:extLst>
              <a:ext uri="{FF2B5EF4-FFF2-40B4-BE49-F238E27FC236}">
                <a16:creationId xmlns:a16="http://schemas.microsoft.com/office/drawing/2014/main" id="{5DD6711B-267B-4D96-90C8-CD14DED94FAC}"/>
              </a:ext>
            </a:extLst>
          </p:cNvPr>
          <p:cNvSpPr/>
          <p:nvPr/>
        </p:nvSpPr>
        <p:spPr>
          <a:xfrm>
            <a:off x="3979730" y="3521725"/>
            <a:ext cx="3540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600" dirty="0">
                <a:ea typeface="宋体" pitchFamily="2" charset="-122"/>
              </a:rPr>
              <a:t>heartbeat message</a:t>
            </a:r>
          </a:p>
        </p:txBody>
      </p:sp>
    </p:spTree>
    <p:extLst>
      <p:ext uri="{BB962C8B-B14F-4D97-AF65-F5344CB8AC3E}">
        <p14:creationId xmlns:p14="http://schemas.microsoft.com/office/powerpoint/2010/main" val="194337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4669-D50B-4447-AE32-D0F14D80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How?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691DD898-0B2D-46AC-B65C-A5045E0DD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Specifications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Formalization of a problem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Assumptions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Model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Algorithms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Correctness </a:t>
            </a:r>
            <a:r>
              <a:rPr lang="en-US" altLang="en-US" dirty="0" err="1">
                <a:ea typeface="ＭＳ Ｐゴシック" panose="020B0600070205080204" pitchFamily="34" charset="-128"/>
              </a:rPr>
              <a:t>wrt</a:t>
            </a:r>
            <a:r>
              <a:rPr lang="en-US" altLang="en-US" dirty="0">
                <a:ea typeface="ＭＳ Ｐゴシック" panose="020B0600070205080204" pitchFamily="34" charset="-128"/>
              </a:rPr>
              <a:t>. Specification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Performance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0205C794-BE12-4B8D-A6C0-81AB73BF3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7A7AB8D-9B9C-462D-8441-A59806A77EA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26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1116-85B2-4D6F-A658-7B839AD1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Specifications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2DBCBD42-0AC6-4608-B6F9-A8E1F46B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49504"/>
            <a:ext cx="8483600" cy="381843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Any specification can be expressed in terms of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Safety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Liveness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nothing else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Safety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Property that states that nothing bad should happen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Liveness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Property that states that something good should happen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F8A2018D-02C4-4CBB-8ECF-5B755C639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DD760E1-60A1-49C4-A2F5-238EB6F3BB0A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27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8675-BCED-49D4-A668-59E96D1C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5EC2-B76B-446B-B317-BF3B9BF8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86" y="949504"/>
            <a:ext cx="8525886" cy="3818430"/>
          </a:xfrm>
        </p:spPr>
        <p:txBody>
          <a:bodyPr>
            <a:normAutofit/>
          </a:bodyPr>
          <a:lstStyle/>
          <a:p>
            <a:r>
              <a:rPr lang="en-US" sz="2000" dirty="0"/>
              <a:t>Safety: not lying</a:t>
            </a:r>
          </a:p>
          <a:p>
            <a:endParaRPr lang="en-US" sz="2000" dirty="0"/>
          </a:p>
          <a:p>
            <a:r>
              <a:rPr lang="en-US" sz="2000" dirty="0"/>
              <a:t>Liveness: talking something</a:t>
            </a:r>
          </a:p>
          <a:p>
            <a:endParaRPr lang="en-US" sz="2000" dirty="0"/>
          </a:p>
          <a:p>
            <a:r>
              <a:rPr lang="en-US" sz="2000" dirty="0"/>
              <a:t>Combining safety and liveness: (always) telling the truth</a:t>
            </a:r>
          </a:p>
          <a:p>
            <a:endParaRPr lang="en-US" sz="2000" dirty="0"/>
          </a:p>
          <a:p>
            <a:r>
              <a:rPr lang="en-US" sz="2000" dirty="0"/>
              <a:t>Useful distributed services are supposed to provide both liveness and safety properties</a:t>
            </a:r>
          </a:p>
        </p:txBody>
      </p:sp>
    </p:spTree>
    <p:extLst>
      <p:ext uri="{BB962C8B-B14F-4D97-AF65-F5344CB8AC3E}">
        <p14:creationId xmlns:p14="http://schemas.microsoft.com/office/powerpoint/2010/main" val="370545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8F2F-049F-4C1B-AB63-95AE1CE9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Algorithms</a:t>
            </a:r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305A3183-792D-4D14-9E7D-707F399DE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9503"/>
            <a:ext cx="8140700" cy="3985191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Give solution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Prove correctness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wrt</a:t>
            </a:r>
            <a:r>
              <a:rPr lang="en-US" altLang="en-US" sz="2000" dirty="0">
                <a:ea typeface="ＭＳ Ｐゴシック" panose="020B0600070205080204" pitchFamily="34" charset="-128"/>
              </a:rPr>
              <a:t>. Specification</a:t>
            </a:r>
          </a:p>
          <a:p>
            <a:pPr lvl="1" algn="ctr">
              <a:buFont typeface="Wingdings" panose="05000000000000000000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“Correctness may be theoretical, </a:t>
            </a:r>
          </a:p>
          <a:p>
            <a:pPr lvl="1" algn="ctr">
              <a:buFont typeface="Wingdings" panose="05000000000000000000" pitchFamily="2" charset="2"/>
              <a:buNone/>
            </a:pPr>
            <a:r>
              <a:rPr lang="en-US" altLang="en-US" sz="2000" dirty="0">
                <a:ea typeface="ＭＳ Ｐゴシック" panose="020B0600070205080204" pitchFamily="34" charset="-128"/>
              </a:rPr>
              <a:t>but incorrectness has practical impact”</a:t>
            </a:r>
          </a:p>
          <a:p>
            <a:pPr lvl="1" algn="ctr">
              <a:buFont typeface="Wingdings" panose="05000000000000000000" pitchFamily="2" charset="2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Analyze complexity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Time complexity </a:t>
            </a:r>
            <a:r>
              <a:rPr lang="en-US" altLang="en-US" sz="20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(impacts latency)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Message complexity (impacts throughput)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Coding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We will use pseudocode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000" dirty="0">
                <a:ea typeface="ＭＳ Ｐゴシック" panose="020B0600070205080204" pitchFamily="34" charset="-128"/>
              </a:rPr>
              <a:t>No specific programming language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 algn="ctr">
              <a:buFont typeface="Wingdings" panose="05000000000000000000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85EA4DEE-AA0A-48BE-80D5-4AA80AB27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410350E-E899-4DDE-8C1B-0B33CF1C436B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29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4DBD-D2B6-4DE7-9CB4-44C04DDD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Literature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927B57E3-972C-46DC-A447-48545EA4A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949504"/>
            <a:ext cx="8470900" cy="381843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Textbook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C.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Cachin</a:t>
            </a:r>
            <a:r>
              <a:rPr lang="en-US" altLang="en-US" sz="1600" dirty="0">
                <a:ea typeface="ＭＳ Ｐゴシック" panose="020B0600070205080204" pitchFamily="34" charset="-128"/>
              </a:rPr>
              <a:t>, R.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Guerraoui</a:t>
            </a:r>
            <a:r>
              <a:rPr lang="en-US" altLang="en-US" sz="1600" dirty="0">
                <a:ea typeface="ＭＳ Ｐゴシック" panose="020B0600070205080204" pitchFamily="34" charset="-128"/>
              </a:rPr>
              <a:t>, L. Rodrigues: Introduction to Reliable and Secure Distributed Programming, Springer.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Optional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>
                <a:ea typeface="ＭＳ Ｐゴシック" panose="020B0600070205080204" pitchFamily="34" charset="-128"/>
              </a:rPr>
              <a:t>M.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Raynal</a:t>
            </a:r>
            <a:r>
              <a:rPr lang="en-US" altLang="en-US" sz="1600" dirty="0">
                <a:ea typeface="ＭＳ Ｐゴシック" panose="020B0600070205080204" pitchFamily="34" charset="-128"/>
              </a:rPr>
              <a:t>. Fault-Tolerant Message-Passing Distributed Systems: An Algorithmic Approach, Springer.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9C039AB7-A2DD-42FC-B58A-8FC5B2A0C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CE98F0C-4B2F-4A10-B46D-BCE921F4C14A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  <p:extLst>
      <p:ext uri="{BB962C8B-B14F-4D97-AF65-F5344CB8AC3E}">
        <p14:creationId xmlns:p14="http://schemas.microsoft.com/office/powerpoint/2010/main" val="3748484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8B31-4122-47AD-8F6D-DBE29BF3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95D74-6D14-4A37-9B37-618CCBE6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949504"/>
            <a:ext cx="8360410" cy="38184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Fundamentals of distributed computing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Focus on abstractions, solvability, impossibilities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Reasoning about complex interactions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Correctness vs. optimal performance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Theoretical approach (algorithms)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Driven by practical problems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Research: To prepare to start a PhD in the field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Practice: To understand the hard issues and how to approach them in practice</a:t>
            </a:r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7D1DF9A3-E2FF-4F51-829C-861E09212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57FE26F-842A-43E2-8381-D9E5FEBA9E98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30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363B-C0CF-48D3-AD80-F7B3EA58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BCCB-8BF9-4AFA-B23D-43A919F3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look at an example</a:t>
            </a:r>
          </a:p>
        </p:txBody>
      </p:sp>
    </p:spTree>
    <p:extLst>
      <p:ext uri="{BB962C8B-B14F-4D97-AF65-F5344CB8AC3E}">
        <p14:creationId xmlns:p14="http://schemas.microsoft.com/office/powerpoint/2010/main" val="9587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5900-1E3B-400B-A794-20173FF4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decision-making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6BE4-9476-4E95-A6BF-D6576CD78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92" y="752619"/>
            <a:ext cx="8645507" cy="3818430"/>
          </a:xfrm>
        </p:spPr>
        <p:txBody>
          <a:bodyPr>
            <a:normAutofit/>
          </a:bodyPr>
          <a:lstStyle/>
          <a:p>
            <a:r>
              <a:rPr lang="en-US" sz="1800" dirty="0"/>
              <a:t>Army A has two divisions and two battle plans bp1 and bp2</a:t>
            </a:r>
          </a:p>
          <a:p>
            <a:r>
              <a:rPr lang="en-US" sz="1800" dirty="0"/>
              <a:t>Two divisions communicate through messengers (can be arrested by B)</a:t>
            </a:r>
          </a:p>
          <a:p>
            <a:r>
              <a:rPr lang="en-US" sz="1800" dirty="0"/>
              <a:t>Initial state: {no,no}, indicating that no decision has been made</a:t>
            </a:r>
          </a:p>
          <a:p>
            <a:r>
              <a:rPr lang="en-US" sz="1800" dirty="0"/>
              <a:t>Our goal: {yes,yes}, indicating that a decision has been made on both sides, and </a:t>
            </a:r>
            <a:r>
              <a:rPr lang="en-US" sz="1800" u="sng" dirty="0"/>
              <a:t>there is no need for messages to be exchanged</a:t>
            </a:r>
            <a:endParaRPr lang="en-US" sz="2000" u="sng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9DF33F-D657-4299-BF3F-6ED40855709C}"/>
              </a:ext>
            </a:extLst>
          </p:cNvPr>
          <p:cNvSpPr/>
          <p:nvPr/>
        </p:nvSpPr>
        <p:spPr>
          <a:xfrm>
            <a:off x="2391077" y="3095628"/>
            <a:ext cx="4514850" cy="1727200"/>
          </a:xfrm>
          <a:custGeom>
            <a:avLst/>
            <a:gdLst>
              <a:gd name="connsiteX0" fmla="*/ 0 w 5168900"/>
              <a:gd name="connsiteY0" fmla="*/ 2197768 h 2197768"/>
              <a:gd name="connsiteX1" fmla="*/ 965200 w 5168900"/>
              <a:gd name="connsiteY1" fmla="*/ 668 h 2197768"/>
              <a:gd name="connsiteX2" fmla="*/ 2095500 w 5168900"/>
              <a:gd name="connsiteY2" fmla="*/ 1962818 h 2197768"/>
              <a:gd name="connsiteX3" fmla="*/ 3435350 w 5168900"/>
              <a:gd name="connsiteY3" fmla="*/ 1854868 h 2197768"/>
              <a:gd name="connsiteX4" fmla="*/ 4324350 w 5168900"/>
              <a:gd name="connsiteY4" fmla="*/ 121318 h 2197768"/>
              <a:gd name="connsiteX5" fmla="*/ 5168900 w 5168900"/>
              <a:gd name="connsiteY5" fmla="*/ 1962818 h 21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68900" h="2197768">
                <a:moveTo>
                  <a:pt x="0" y="2197768"/>
                </a:moveTo>
                <a:cubicBezTo>
                  <a:pt x="307975" y="1118797"/>
                  <a:pt x="615950" y="39826"/>
                  <a:pt x="965200" y="668"/>
                </a:cubicBezTo>
                <a:cubicBezTo>
                  <a:pt x="1314450" y="-38490"/>
                  <a:pt x="1683808" y="1653785"/>
                  <a:pt x="2095500" y="1962818"/>
                </a:cubicBezTo>
                <a:cubicBezTo>
                  <a:pt x="2507192" y="2271851"/>
                  <a:pt x="3063875" y="2161785"/>
                  <a:pt x="3435350" y="1854868"/>
                </a:cubicBezTo>
                <a:cubicBezTo>
                  <a:pt x="3806825" y="1547951"/>
                  <a:pt x="4035425" y="103326"/>
                  <a:pt x="4324350" y="121318"/>
                </a:cubicBezTo>
                <a:cubicBezTo>
                  <a:pt x="4613275" y="139310"/>
                  <a:pt x="4891087" y="1051064"/>
                  <a:pt x="5168900" y="1962818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2A0BF-4EAE-4BCE-9937-E63B68075A17}"/>
              </a:ext>
            </a:extLst>
          </p:cNvPr>
          <p:cNvSpPr txBox="1"/>
          <p:nvPr/>
        </p:nvSpPr>
        <p:spPr>
          <a:xfrm>
            <a:off x="4416727" y="47084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gency FB" panose="020B0503020202020204" pitchFamily="34" charset="0"/>
              </a:rPr>
              <a:t>valley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C909B-1B40-45B4-BD53-90F8294C050B}"/>
              </a:ext>
            </a:extLst>
          </p:cNvPr>
          <p:cNvSpPr txBox="1"/>
          <p:nvPr/>
        </p:nvSpPr>
        <p:spPr>
          <a:xfrm>
            <a:off x="2023085" y="2362483"/>
            <a:ext cx="2388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Army A1</a:t>
            </a:r>
          </a:p>
          <a:p>
            <a:pPr algn="ctr"/>
            <a:r>
              <a:rPr lang="en-US" dirty="0">
                <a:latin typeface="+mn-lt"/>
              </a:rPr>
              <a:t>(general-in-chief)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D74D4-7FB0-4B01-B971-A2DE21069B7E}"/>
              </a:ext>
            </a:extLst>
          </p:cNvPr>
          <p:cNvSpPr txBox="1"/>
          <p:nvPr/>
        </p:nvSpPr>
        <p:spPr>
          <a:xfrm>
            <a:off x="4226227" y="424682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Army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69289-FFA1-4CC4-A243-4D8074A1001E}"/>
              </a:ext>
            </a:extLst>
          </p:cNvPr>
          <p:cNvSpPr txBox="1"/>
          <p:nvPr/>
        </p:nvSpPr>
        <p:spPr>
          <a:xfrm>
            <a:off x="5543991" y="2736008"/>
            <a:ext cx="130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Army 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F09F3-B5E0-46D8-B42A-D0E954CAC1E1}"/>
              </a:ext>
            </a:extLst>
          </p:cNvPr>
          <p:cNvSpPr txBox="1"/>
          <p:nvPr/>
        </p:nvSpPr>
        <p:spPr>
          <a:xfrm>
            <a:off x="2880027" y="3276329"/>
            <a:ext cx="735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gency FB" panose="020B0503020202020204" pitchFamily="34" charset="0"/>
              </a:rPr>
              <a:t>hilltop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BD2A6A-45CF-40DE-8BD4-5A7628457086}"/>
              </a:ext>
            </a:extLst>
          </p:cNvPr>
          <p:cNvSpPr/>
          <p:nvPr/>
        </p:nvSpPr>
        <p:spPr>
          <a:xfrm rot="21400276">
            <a:off x="3636928" y="3177385"/>
            <a:ext cx="2330450" cy="1073520"/>
          </a:xfrm>
          <a:custGeom>
            <a:avLst/>
            <a:gdLst>
              <a:gd name="connsiteX0" fmla="*/ 0 w 2330450"/>
              <a:gd name="connsiteY0" fmla="*/ 0 h 1073520"/>
              <a:gd name="connsiteX1" fmla="*/ 958850 w 2330450"/>
              <a:gd name="connsiteY1" fmla="*/ 1073150 h 1073520"/>
              <a:gd name="connsiteX2" fmla="*/ 2330450 w 2330450"/>
              <a:gd name="connsiteY2" fmla="*/ 95250 h 10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450" h="1073520">
                <a:moveTo>
                  <a:pt x="0" y="0"/>
                </a:moveTo>
                <a:cubicBezTo>
                  <a:pt x="285221" y="528637"/>
                  <a:pt x="570442" y="1057275"/>
                  <a:pt x="958850" y="1073150"/>
                </a:cubicBezTo>
                <a:cubicBezTo>
                  <a:pt x="1347258" y="1089025"/>
                  <a:pt x="1838854" y="592137"/>
                  <a:pt x="2330450" y="9525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AF568F-CF45-441C-9A89-4B0B5E462D24}"/>
              </a:ext>
            </a:extLst>
          </p:cNvPr>
          <p:cNvSpPr txBox="1"/>
          <p:nvPr/>
        </p:nvSpPr>
        <p:spPr>
          <a:xfrm>
            <a:off x="4085623" y="3663631"/>
            <a:ext cx="1177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gency FB" panose="020B0503020202020204" pitchFamily="34" charset="0"/>
              </a:rPr>
              <a:t>messenger</a:t>
            </a:r>
            <a:r>
              <a:rPr lang="en-US" altLang="zh-CN" sz="2000" dirty="0">
                <a:latin typeface="Agency FB" panose="020B0503020202020204" pitchFamily="34" charset="0"/>
              </a:rPr>
              <a:t>s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19ED4-E341-462C-9340-07F014BB1B8B}"/>
              </a:ext>
            </a:extLst>
          </p:cNvPr>
          <p:cNvSpPr txBox="1"/>
          <p:nvPr/>
        </p:nvSpPr>
        <p:spPr>
          <a:xfrm>
            <a:off x="5871503" y="3357238"/>
            <a:ext cx="735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gency FB" panose="020B0503020202020204" pitchFamily="34" charset="0"/>
              </a:rPr>
              <a:t>hilltop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60158C-DB25-468A-81D8-A7E07F8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27" y="2431203"/>
            <a:ext cx="443647" cy="8309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6DFCB-EC20-46B0-BD51-E77DFA68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84" y="2445331"/>
            <a:ext cx="443647" cy="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AC64-36A8-4CF7-83C4-3D8EC759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decision-making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6B4A-0852-492F-8F7D-E782CE3C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8286"/>
            <a:ext cx="8229600" cy="3818430"/>
          </a:xfrm>
        </p:spPr>
        <p:txBody>
          <a:bodyPr>
            <a:normAutofit/>
          </a:bodyPr>
          <a:lstStyle/>
          <a:p>
            <a:r>
              <a:rPr lang="en-US" sz="1800" dirty="0"/>
              <a:t>No message can be modified</a:t>
            </a:r>
          </a:p>
          <a:p>
            <a:endParaRPr lang="en-US" sz="1800" dirty="0"/>
          </a:p>
          <a:p>
            <a:r>
              <a:rPr lang="en-US" sz="1800" dirty="0"/>
              <a:t>Messages can be lost, but eventually some messages are delivered</a:t>
            </a:r>
          </a:p>
          <a:p>
            <a:endParaRPr lang="en-US" sz="1800" dirty="0"/>
          </a:p>
          <a:p>
            <a:r>
              <a:rPr lang="en-US" sz="1800" dirty="0"/>
              <a:t>The algorithm should ensure the following properties: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 final global state cannot contain both yes and no;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If A1 activates the algorithm, then it eventually enters the local state {yes}.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7EE1B3-09A7-47AC-89F9-BB7DA8D62BAD}"/>
              </a:ext>
            </a:extLst>
          </p:cNvPr>
          <p:cNvSpPr txBox="1"/>
          <p:nvPr/>
        </p:nvSpPr>
        <p:spPr>
          <a:xfrm>
            <a:off x="3185785" y="4295991"/>
            <a:ext cx="290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safety or liveness?</a:t>
            </a:r>
          </a:p>
        </p:txBody>
      </p:sp>
    </p:spTree>
    <p:extLst>
      <p:ext uri="{BB962C8B-B14F-4D97-AF65-F5344CB8AC3E}">
        <p14:creationId xmlns:p14="http://schemas.microsoft.com/office/powerpoint/2010/main" val="8057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19A9-1D7D-4642-A283-B6AFA338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11C8CB-6243-464E-BAF4-DC4D336719E5}"/>
              </a:ext>
            </a:extLst>
          </p:cNvPr>
          <p:cNvCxnSpPr>
            <a:cxnSpLocks/>
          </p:cNvCxnSpPr>
          <p:nvPr/>
        </p:nvCxnSpPr>
        <p:spPr>
          <a:xfrm flipH="1">
            <a:off x="943324" y="1174578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4666E8-CE44-4117-A78A-E460F5F1BC05}"/>
              </a:ext>
            </a:extLst>
          </p:cNvPr>
          <p:cNvCxnSpPr>
            <a:cxnSpLocks/>
          </p:cNvCxnSpPr>
          <p:nvPr/>
        </p:nvCxnSpPr>
        <p:spPr>
          <a:xfrm flipH="1">
            <a:off x="2393265" y="1174578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8E2537-59AF-4B4D-88FF-53102CE8C05A}"/>
              </a:ext>
            </a:extLst>
          </p:cNvPr>
          <p:cNvCxnSpPr>
            <a:cxnSpLocks/>
          </p:cNvCxnSpPr>
          <p:nvPr/>
        </p:nvCxnSpPr>
        <p:spPr>
          <a:xfrm>
            <a:off x="949740" y="1287613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D3CEBA-94A0-4690-9B6A-4B11FC03FE1B}"/>
              </a:ext>
            </a:extLst>
          </p:cNvPr>
          <p:cNvSpPr txBox="1"/>
          <p:nvPr/>
        </p:nvSpPr>
        <p:spPr>
          <a:xfrm>
            <a:off x="2125518" y="712913"/>
            <a:ext cx="60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B490E-35BF-4B54-B185-D4E41A2E4F80}"/>
              </a:ext>
            </a:extLst>
          </p:cNvPr>
          <p:cNvSpPr txBox="1"/>
          <p:nvPr/>
        </p:nvSpPr>
        <p:spPr>
          <a:xfrm>
            <a:off x="670274" y="731088"/>
            <a:ext cx="7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92A74C-94DC-4D4B-BDDD-7E61EF0F4F12}"/>
              </a:ext>
            </a:extLst>
          </p:cNvPr>
          <p:cNvSpPr txBox="1"/>
          <p:nvPr/>
        </p:nvSpPr>
        <p:spPr>
          <a:xfrm>
            <a:off x="1179954" y="1088989"/>
            <a:ext cx="944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DECIDE(bp)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7B0A7B-6AFF-46DD-924C-A8625C5E157B}"/>
              </a:ext>
            </a:extLst>
          </p:cNvPr>
          <p:cNvSpPr txBox="1"/>
          <p:nvPr/>
        </p:nvSpPr>
        <p:spPr>
          <a:xfrm>
            <a:off x="45450" y="1073916"/>
            <a:ext cx="105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</a:t>
            </a:r>
            <a:r>
              <a:rPr lang="en-US" sz="1800" dirty="0" err="1">
                <a:latin typeface="+mn-lt"/>
              </a:rPr>
              <a:t>yes,no</a:t>
            </a:r>
            <a:r>
              <a:rPr lang="en-US" sz="1800" dirty="0">
                <a:latin typeface="+mn-lt"/>
              </a:rPr>
              <a:t>}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222485-7B67-4D58-9F20-02E15ADA0C0E}"/>
              </a:ext>
            </a:extLst>
          </p:cNvPr>
          <p:cNvCxnSpPr>
            <a:cxnSpLocks/>
          </p:cNvCxnSpPr>
          <p:nvPr/>
        </p:nvCxnSpPr>
        <p:spPr>
          <a:xfrm flipH="1">
            <a:off x="3631289" y="1156403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50A619-14A2-4FF7-B7F2-92C582CEEBE2}"/>
              </a:ext>
            </a:extLst>
          </p:cNvPr>
          <p:cNvCxnSpPr>
            <a:cxnSpLocks/>
          </p:cNvCxnSpPr>
          <p:nvPr/>
        </p:nvCxnSpPr>
        <p:spPr>
          <a:xfrm flipH="1">
            <a:off x="5081230" y="1156403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67272A-52DE-4D2B-98AB-154F31779F26}"/>
              </a:ext>
            </a:extLst>
          </p:cNvPr>
          <p:cNvSpPr txBox="1"/>
          <p:nvPr/>
        </p:nvSpPr>
        <p:spPr>
          <a:xfrm>
            <a:off x="3358239" y="712913"/>
            <a:ext cx="7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B87B36-A223-47DC-9426-011EF9778F86}"/>
              </a:ext>
            </a:extLst>
          </p:cNvPr>
          <p:cNvSpPr txBox="1"/>
          <p:nvPr/>
        </p:nvSpPr>
        <p:spPr>
          <a:xfrm>
            <a:off x="2788732" y="1101466"/>
            <a:ext cx="88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latin typeface="+mn-lt"/>
              </a:rPr>
              <a:t>{no,no}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5AF2F4-29CF-4985-AFAE-110C34D66DE0}"/>
              </a:ext>
            </a:extLst>
          </p:cNvPr>
          <p:cNvSpPr txBox="1"/>
          <p:nvPr/>
        </p:nvSpPr>
        <p:spPr>
          <a:xfrm>
            <a:off x="4883969" y="744724"/>
            <a:ext cx="59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AF64D7-1247-4370-8A1F-CFDBDEF085F2}"/>
              </a:ext>
            </a:extLst>
          </p:cNvPr>
          <p:cNvCxnSpPr>
            <a:cxnSpLocks/>
          </p:cNvCxnSpPr>
          <p:nvPr/>
        </p:nvCxnSpPr>
        <p:spPr>
          <a:xfrm flipH="1">
            <a:off x="4071261" y="2559300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A7CD89-6C83-4A3B-A146-23AE62D68CD5}"/>
              </a:ext>
            </a:extLst>
          </p:cNvPr>
          <p:cNvSpPr txBox="1"/>
          <p:nvPr/>
        </p:nvSpPr>
        <p:spPr>
          <a:xfrm>
            <a:off x="3977810" y="2437400"/>
            <a:ext cx="69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ACK(bp)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31" name="Picture 11" descr="bolt.png">
            <a:extLst>
              <a:ext uri="{FF2B5EF4-FFF2-40B4-BE49-F238E27FC236}">
                <a16:creationId xmlns:a16="http://schemas.microsoft.com/office/drawing/2014/main" id="{A8BEDE24-2413-4705-9E02-869B056D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3797875" y="2996249"/>
            <a:ext cx="133165" cy="456334"/>
          </a:xfrm>
          <a:prstGeom prst="rect">
            <a:avLst/>
          </a:prstGeom>
        </p:spPr>
      </p:pic>
      <p:pic>
        <p:nvPicPr>
          <p:cNvPr id="32" name="Picture 11" descr="bolt.png">
            <a:extLst>
              <a:ext uri="{FF2B5EF4-FFF2-40B4-BE49-F238E27FC236}">
                <a16:creationId xmlns:a16="http://schemas.microsoft.com/office/drawing/2014/main" id="{F47ED742-AB00-4B72-838A-1CEA3A64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2057556" y="1615521"/>
            <a:ext cx="133165" cy="4563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DE0F79-9786-4079-8D90-EB1CF72F37C3}"/>
              </a:ext>
            </a:extLst>
          </p:cNvPr>
          <p:cNvSpPr txBox="1"/>
          <p:nvPr/>
        </p:nvSpPr>
        <p:spPr>
          <a:xfrm>
            <a:off x="5016223" y="2360422"/>
            <a:ext cx="9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</a:t>
            </a:r>
            <a:r>
              <a:rPr lang="en-US" sz="1800" dirty="0" err="1">
                <a:latin typeface="+mn-lt"/>
              </a:rPr>
              <a:t>no,yes</a:t>
            </a:r>
            <a:r>
              <a:rPr lang="en-US" sz="1800" dirty="0">
                <a:latin typeface="+mn-lt"/>
              </a:rPr>
              <a:t>}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40E3014-45C0-496F-B4E6-59814D0CD699}"/>
              </a:ext>
            </a:extLst>
          </p:cNvPr>
          <p:cNvCxnSpPr>
            <a:cxnSpLocks/>
          </p:cNvCxnSpPr>
          <p:nvPr/>
        </p:nvCxnSpPr>
        <p:spPr>
          <a:xfrm flipH="1">
            <a:off x="4071260" y="2787864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37EC10-F574-4F82-B104-7D01594F281C}"/>
              </a:ext>
            </a:extLst>
          </p:cNvPr>
          <p:cNvCxnSpPr>
            <a:cxnSpLocks/>
          </p:cNvCxnSpPr>
          <p:nvPr/>
        </p:nvCxnSpPr>
        <p:spPr>
          <a:xfrm flipH="1">
            <a:off x="4059452" y="3023939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707C48-B523-4B8B-8A7A-7855106A459A}"/>
              </a:ext>
            </a:extLst>
          </p:cNvPr>
          <p:cNvCxnSpPr>
            <a:cxnSpLocks/>
          </p:cNvCxnSpPr>
          <p:nvPr/>
        </p:nvCxnSpPr>
        <p:spPr>
          <a:xfrm>
            <a:off x="953972" y="1496804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BF8728-A20A-4168-B0B9-B46906C96E7B}"/>
              </a:ext>
            </a:extLst>
          </p:cNvPr>
          <p:cNvCxnSpPr>
            <a:cxnSpLocks/>
          </p:cNvCxnSpPr>
          <p:nvPr/>
        </p:nvCxnSpPr>
        <p:spPr>
          <a:xfrm>
            <a:off x="953135" y="1700728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801B93-ADB1-4327-BBC4-89066D112C6C}"/>
              </a:ext>
            </a:extLst>
          </p:cNvPr>
          <p:cNvCxnSpPr>
            <a:cxnSpLocks/>
          </p:cNvCxnSpPr>
          <p:nvPr/>
        </p:nvCxnSpPr>
        <p:spPr>
          <a:xfrm>
            <a:off x="3635426" y="1291081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89F88AE-1AE0-4DCC-ABA7-91D9DF320039}"/>
              </a:ext>
            </a:extLst>
          </p:cNvPr>
          <p:cNvSpPr txBox="1"/>
          <p:nvPr/>
        </p:nvSpPr>
        <p:spPr>
          <a:xfrm>
            <a:off x="3794568" y="1076302"/>
            <a:ext cx="973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DECIDE(bp)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60" name="Picture 11" descr="bolt.png">
            <a:extLst>
              <a:ext uri="{FF2B5EF4-FFF2-40B4-BE49-F238E27FC236}">
                <a16:creationId xmlns:a16="http://schemas.microsoft.com/office/drawing/2014/main" id="{493FEDBE-0DFD-4EDC-91EA-3DFEF39E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4721774" y="1695246"/>
            <a:ext cx="133165" cy="456334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2F0FFB-BF59-405B-BD9D-CFBD85055220}"/>
              </a:ext>
            </a:extLst>
          </p:cNvPr>
          <p:cNvCxnSpPr>
            <a:cxnSpLocks/>
          </p:cNvCxnSpPr>
          <p:nvPr/>
        </p:nvCxnSpPr>
        <p:spPr>
          <a:xfrm>
            <a:off x="3644766" y="1495164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E55B12B-49C1-414D-8518-4F08B47B1D46}"/>
              </a:ext>
            </a:extLst>
          </p:cNvPr>
          <p:cNvCxnSpPr>
            <a:cxnSpLocks/>
          </p:cNvCxnSpPr>
          <p:nvPr/>
        </p:nvCxnSpPr>
        <p:spPr>
          <a:xfrm>
            <a:off x="3632471" y="1704196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3A24F0-559A-42F1-B9D6-E2B53F419CC9}"/>
              </a:ext>
            </a:extLst>
          </p:cNvPr>
          <p:cNvCxnSpPr>
            <a:cxnSpLocks/>
          </p:cNvCxnSpPr>
          <p:nvPr/>
        </p:nvCxnSpPr>
        <p:spPr>
          <a:xfrm>
            <a:off x="3649205" y="2090435"/>
            <a:ext cx="1419730" cy="46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C8CE687-BB56-46FB-B36D-CFA193B8CFE1}"/>
              </a:ext>
            </a:extLst>
          </p:cNvPr>
          <p:cNvSpPr txBox="1"/>
          <p:nvPr/>
        </p:nvSpPr>
        <p:spPr>
          <a:xfrm>
            <a:off x="4171082" y="1900874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D32BEB2-C6FF-4F1C-9021-1B8D0A7746F1}"/>
              </a:ext>
            </a:extLst>
          </p:cNvPr>
          <p:cNvCxnSpPr>
            <a:cxnSpLocks/>
          </p:cNvCxnSpPr>
          <p:nvPr/>
        </p:nvCxnSpPr>
        <p:spPr>
          <a:xfrm flipH="1">
            <a:off x="6750666" y="1151295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50E6FB-CB6E-49AB-9CE9-1C55C0B09E13}"/>
              </a:ext>
            </a:extLst>
          </p:cNvPr>
          <p:cNvCxnSpPr>
            <a:cxnSpLocks/>
          </p:cNvCxnSpPr>
          <p:nvPr/>
        </p:nvCxnSpPr>
        <p:spPr>
          <a:xfrm flipH="1">
            <a:off x="8200607" y="1151295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9D924C9-4967-4248-81AF-10745C555D74}"/>
              </a:ext>
            </a:extLst>
          </p:cNvPr>
          <p:cNvSpPr txBox="1"/>
          <p:nvPr/>
        </p:nvSpPr>
        <p:spPr>
          <a:xfrm>
            <a:off x="6477616" y="707805"/>
            <a:ext cx="7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04B93A-3643-42B8-90FC-666667C1B7A1}"/>
              </a:ext>
            </a:extLst>
          </p:cNvPr>
          <p:cNvSpPr txBox="1"/>
          <p:nvPr/>
        </p:nvSpPr>
        <p:spPr>
          <a:xfrm>
            <a:off x="5908109" y="1096358"/>
            <a:ext cx="88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{no,no}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B24CB5-8785-47E3-BB4B-0FDD441CA0A7}"/>
              </a:ext>
            </a:extLst>
          </p:cNvPr>
          <p:cNvSpPr txBox="1"/>
          <p:nvPr/>
        </p:nvSpPr>
        <p:spPr>
          <a:xfrm>
            <a:off x="8003346" y="739616"/>
            <a:ext cx="59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3BB87E7-C3F5-4651-8A85-F2F889575024}"/>
              </a:ext>
            </a:extLst>
          </p:cNvPr>
          <p:cNvCxnSpPr>
            <a:cxnSpLocks/>
          </p:cNvCxnSpPr>
          <p:nvPr/>
        </p:nvCxnSpPr>
        <p:spPr>
          <a:xfrm flipH="1">
            <a:off x="7190638" y="2554192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58706BD-1A3A-4D3B-BFD4-3D907F740A6D}"/>
              </a:ext>
            </a:extLst>
          </p:cNvPr>
          <p:cNvSpPr txBox="1"/>
          <p:nvPr/>
        </p:nvSpPr>
        <p:spPr>
          <a:xfrm>
            <a:off x="7097187" y="2432292"/>
            <a:ext cx="69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ACK(bp)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75" name="Picture 11" descr="bolt.png">
            <a:extLst>
              <a:ext uri="{FF2B5EF4-FFF2-40B4-BE49-F238E27FC236}">
                <a16:creationId xmlns:a16="http://schemas.microsoft.com/office/drawing/2014/main" id="{B8B770A1-E843-4AB7-B653-DE0314B0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6917252" y="2991141"/>
            <a:ext cx="133165" cy="45633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B09D0B9-DDAE-43A4-9CF0-AA6688766E7C}"/>
              </a:ext>
            </a:extLst>
          </p:cNvPr>
          <p:cNvSpPr txBox="1"/>
          <p:nvPr/>
        </p:nvSpPr>
        <p:spPr>
          <a:xfrm>
            <a:off x="8135600" y="2355314"/>
            <a:ext cx="9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  <a:latin typeface="+mn-lt"/>
              </a:rPr>
              <a:t>{no,no}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D0B2342-09FC-46A4-B1B8-3E061B179613}"/>
              </a:ext>
            </a:extLst>
          </p:cNvPr>
          <p:cNvCxnSpPr>
            <a:cxnSpLocks/>
          </p:cNvCxnSpPr>
          <p:nvPr/>
        </p:nvCxnSpPr>
        <p:spPr>
          <a:xfrm flipH="1">
            <a:off x="7190637" y="2782756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512C67-1FC2-4A4A-A73B-B2C62BE33BDA}"/>
              </a:ext>
            </a:extLst>
          </p:cNvPr>
          <p:cNvCxnSpPr>
            <a:cxnSpLocks/>
          </p:cNvCxnSpPr>
          <p:nvPr/>
        </p:nvCxnSpPr>
        <p:spPr>
          <a:xfrm flipH="1">
            <a:off x="7178829" y="3018831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4DF91EE-AE06-472C-875E-6BDA4B769EA3}"/>
              </a:ext>
            </a:extLst>
          </p:cNvPr>
          <p:cNvCxnSpPr>
            <a:cxnSpLocks/>
          </p:cNvCxnSpPr>
          <p:nvPr/>
        </p:nvCxnSpPr>
        <p:spPr>
          <a:xfrm>
            <a:off x="6754803" y="1285973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06EA117-A78B-4A2C-8B56-FFE12A880373}"/>
              </a:ext>
            </a:extLst>
          </p:cNvPr>
          <p:cNvSpPr txBox="1"/>
          <p:nvPr/>
        </p:nvSpPr>
        <p:spPr>
          <a:xfrm>
            <a:off x="6848810" y="1035725"/>
            <a:ext cx="117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DECIDE(bp)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81" name="Picture 11" descr="bolt.png">
            <a:extLst>
              <a:ext uri="{FF2B5EF4-FFF2-40B4-BE49-F238E27FC236}">
                <a16:creationId xmlns:a16="http://schemas.microsoft.com/office/drawing/2014/main" id="{E139D6A4-B493-420B-B457-9EB45D11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7841151" y="1690138"/>
            <a:ext cx="133165" cy="45633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87BC0FC-FE7D-4D87-8AC8-22219DBFA330}"/>
              </a:ext>
            </a:extLst>
          </p:cNvPr>
          <p:cNvCxnSpPr>
            <a:cxnSpLocks/>
          </p:cNvCxnSpPr>
          <p:nvPr/>
        </p:nvCxnSpPr>
        <p:spPr>
          <a:xfrm>
            <a:off x="6764143" y="1490056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BC222A5-0EEF-4702-B3A5-B60F9ED22E4A}"/>
              </a:ext>
            </a:extLst>
          </p:cNvPr>
          <p:cNvCxnSpPr>
            <a:cxnSpLocks/>
          </p:cNvCxnSpPr>
          <p:nvPr/>
        </p:nvCxnSpPr>
        <p:spPr>
          <a:xfrm>
            <a:off x="6751848" y="1699088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01B192-3BC1-4E48-BB45-44739B855F4E}"/>
              </a:ext>
            </a:extLst>
          </p:cNvPr>
          <p:cNvCxnSpPr>
            <a:cxnSpLocks/>
          </p:cNvCxnSpPr>
          <p:nvPr/>
        </p:nvCxnSpPr>
        <p:spPr>
          <a:xfrm>
            <a:off x="6768582" y="2085327"/>
            <a:ext cx="1419730" cy="46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234814A-F3E9-4C7D-BD69-CA3524F8D0AB}"/>
              </a:ext>
            </a:extLst>
          </p:cNvPr>
          <p:cNvSpPr txBox="1"/>
          <p:nvPr/>
        </p:nvSpPr>
        <p:spPr>
          <a:xfrm>
            <a:off x="7290459" y="1895766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A571CC-1800-4EC6-AACA-FBA2C080DC69}"/>
              </a:ext>
            </a:extLst>
          </p:cNvPr>
          <p:cNvCxnSpPr>
            <a:cxnSpLocks/>
          </p:cNvCxnSpPr>
          <p:nvPr/>
        </p:nvCxnSpPr>
        <p:spPr>
          <a:xfrm flipH="1">
            <a:off x="6746530" y="3335254"/>
            <a:ext cx="1428984" cy="508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9C4E833C-20AD-4146-B60B-F64DFB71A948}"/>
              </a:ext>
            </a:extLst>
          </p:cNvPr>
          <p:cNvSpPr txBox="1"/>
          <p:nvPr/>
        </p:nvSpPr>
        <p:spPr>
          <a:xfrm>
            <a:off x="7347469" y="3196097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206592D-4C06-4328-B45F-B84C4EE177A0}"/>
              </a:ext>
            </a:extLst>
          </p:cNvPr>
          <p:cNvCxnSpPr>
            <a:cxnSpLocks/>
          </p:cNvCxnSpPr>
          <p:nvPr/>
        </p:nvCxnSpPr>
        <p:spPr>
          <a:xfrm>
            <a:off x="6757758" y="3858797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1" name="Picture 11" descr="bolt.png">
            <a:extLst>
              <a:ext uri="{FF2B5EF4-FFF2-40B4-BE49-F238E27FC236}">
                <a16:creationId xmlns:a16="http://schemas.microsoft.com/office/drawing/2014/main" id="{1DE30839-1B0C-44E8-8B6B-ACC57AA51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7849008" y="4156057"/>
            <a:ext cx="133165" cy="456334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379192D-1053-4D19-A161-4BC06EE94F21}"/>
              </a:ext>
            </a:extLst>
          </p:cNvPr>
          <p:cNvCxnSpPr>
            <a:cxnSpLocks/>
          </p:cNvCxnSpPr>
          <p:nvPr/>
        </p:nvCxnSpPr>
        <p:spPr>
          <a:xfrm>
            <a:off x="6756882" y="4067988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CAE763D-AE75-4B94-B9A9-E243DB707E3E}"/>
              </a:ext>
            </a:extLst>
          </p:cNvPr>
          <p:cNvCxnSpPr>
            <a:cxnSpLocks/>
          </p:cNvCxnSpPr>
          <p:nvPr/>
        </p:nvCxnSpPr>
        <p:spPr>
          <a:xfrm>
            <a:off x="6754803" y="4271912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A69FE82-77B2-4A02-9265-DADE6497F011}"/>
              </a:ext>
            </a:extLst>
          </p:cNvPr>
          <p:cNvSpPr txBox="1"/>
          <p:nvPr/>
        </p:nvSpPr>
        <p:spPr>
          <a:xfrm>
            <a:off x="5876498" y="3630309"/>
            <a:ext cx="97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</a:t>
            </a:r>
            <a:r>
              <a:rPr lang="en-US" sz="1800" dirty="0" err="1">
                <a:latin typeface="+mn-lt"/>
              </a:rPr>
              <a:t>yes,no</a:t>
            </a:r>
            <a:r>
              <a:rPr lang="en-US" sz="1800" dirty="0">
                <a:latin typeface="+mn-lt"/>
              </a:rPr>
              <a:t>}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3D831F-C5E9-4A01-A49C-9EF866E29C04}"/>
              </a:ext>
            </a:extLst>
          </p:cNvPr>
          <p:cNvSpPr txBox="1"/>
          <p:nvPr/>
        </p:nvSpPr>
        <p:spPr>
          <a:xfrm>
            <a:off x="7247277" y="3755384"/>
            <a:ext cx="756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ACK</a:t>
            </a:r>
            <a:r>
              <a:rPr lang="en-US" sz="1600" baseline="30000" dirty="0">
                <a:latin typeface="Agency FB" panose="020B0503020202020204" pitchFamily="34" charset="0"/>
              </a:rPr>
              <a:t>2</a:t>
            </a:r>
            <a:r>
              <a:rPr lang="en-US" sz="1600" dirty="0">
                <a:latin typeface="Agency FB" panose="020B0503020202020204" pitchFamily="34" charset="0"/>
              </a:rPr>
              <a:t>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57" name="Picture 5">
            <a:extLst>
              <a:ext uri="{FF2B5EF4-FFF2-40B4-BE49-F238E27FC236}">
                <a16:creationId xmlns:a16="http://schemas.microsoft.com/office/drawing/2014/main" id="{3104277B-7D89-4374-B31D-F6FA741DE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984" y="3682593"/>
            <a:ext cx="935017" cy="4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8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30" grpId="0"/>
      <p:bldP spid="33" grpId="0"/>
      <p:bldP spid="59" grpId="0"/>
      <p:bldP spid="67" grpId="0"/>
      <p:bldP spid="70" grpId="0"/>
      <p:bldP spid="71" grpId="0"/>
      <p:bldP spid="72" grpId="0"/>
      <p:bldP spid="74" grpId="0"/>
      <p:bldP spid="76" grpId="0"/>
      <p:bldP spid="80" grpId="0"/>
      <p:bldP spid="85" grpId="0"/>
      <p:bldP spid="89" grpId="0"/>
      <p:bldP spid="94" grpId="0"/>
      <p:bldP spid="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59E8-0855-44D7-ADE9-814E9291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CFA6-87C7-4FC6-A297-26F6D6C0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Theorem.</a:t>
            </a:r>
            <a:r>
              <a:rPr lang="en-US" sz="2000" dirty="0"/>
              <a:t> There is no algorithm solving the common decision-making problem between two processes, if the underlying communication channel is prone to arbitrary message losses.</a:t>
            </a:r>
          </a:p>
        </p:txBody>
      </p:sp>
    </p:spTree>
    <p:extLst>
      <p:ext uri="{BB962C8B-B14F-4D97-AF65-F5344CB8AC3E}">
        <p14:creationId xmlns:p14="http://schemas.microsoft.com/office/powerpoint/2010/main" val="868326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5DFB-8CA2-4D97-83E1-EDDA2BD8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E5600-1556-4241-8AA5-2BE8A201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50" y="949504"/>
            <a:ext cx="8826500" cy="3818430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A1 and A2 execute successive phases of message exchanges</a:t>
            </a:r>
          </a:p>
          <a:p>
            <a:endParaRPr lang="en-US" sz="2000" dirty="0"/>
          </a:p>
          <a:p>
            <a:r>
              <a:rPr lang="en-US" sz="2000" dirty="0"/>
              <a:t>Proof by contradiction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assume algorithm A uses the fewest communication phases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when A terminates (i.e., {yes,yes}), there is a last phase during which a message is sent, say message m sent by A1 to A2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the last statement executed by A1 cannot depend on whether or not m is received by A2 (because m can be lost)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similarly, the last statement executed by A2 cannot depend on 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m is useless and can be removed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There exists </a:t>
            </a:r>
            <a:r>
              <a:rPr lang="en-US" sz="2000" dirty="0" err="1"/>
              <a:t>A’with</a:t>
            </a:r>
            <a:r>
              <a:rPr lang="en-US" sz="2000" dirty="0"/>
              <a:t> less communication phases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83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3099-1B89-4207-B50E-E3797B8C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778"/>
            <a:ext cx="6368310" cy="452135"/>
          </a:xfrm>
        </p:spPr>
        <p:txBody>
          <a:bodyPr/>
          <a:lstStyle/>
          <a:p>
            <a:r>
              <a:rPr lang="en-US" dirty="0"/>
              <a:t>In practice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B446F9-A640-40EE-9306-4D1CA7107F04}"/>
              </a:ext>
            </a:extLst>
          </p:cNvPr>
          <p:cNvCxnSpPr>
            <a:cxnSpLocks/>
          </p:cNvCxnSpPr>
          <p:nvPr/>
        </p:nvCxnSpPr>
        <p:spPr>
          <a:xfrm flipH="1">
            <a:off x="3658216" y="1227495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FA823A-BD12-4CB1-A070-D03617D50E49}"/>
              </a:ext>
            </a:extLst>
          </p:cNvPr>
          <p:cNvCxnSpPr>
            <a:cxnSpLocks/>
          </p:cNvCxnSpPr>
          <p:nvPr/>
        </p:nvCxnSpPr>
        <p:spPr>
          <a:xfrm flipH="1">
            <a:off x="5108157" y="1227495"/>
            <a:ext cx="1" cy="349924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25A6C8-BF52-4634-93DF-BA45D44B6CC0}"/>
              </a:ext>
            </a:extLst>
          </p:cNvPr>
          <p:cNvSpPr txBox="1"/>
          <p:nvPr/>
        </p:nvSpPr>
        <p:spPr>
          <a:xfrm>
            <a:off x="3385166" y="784005"/>
            <a:ext cx="71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A76A4-0BB3-41EA-BCBE-E3F34610188B}"/>
              </a:ext>
            </a:extLst>
          </p:cNvPr>
          <p:cNvSpPr txBox="1"/>
          <p:nvPr/>
        </p:nvSpPr>
        <p:spPr>
          <a:xfrm>
            <a:off x="2815659" y="1172558"/>
            <a:ext cx="88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{no,no}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B32DE-73A4-47D3-B669-F202A03AE97A}"/>
              </a:ext>
            </a:extLst>
          </p:cNvPr>
          <p:cNvSpPr txBox="1"/>
          <p:nvPr/>
        </p:nvSpPr>
        <p:spPr>
          <a:xfrm>
            <a:off x="4885496" y="815816"/>
            <a:ext cx="59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C7DD59-C07C-4AD8-A3AC-497AB77F39D6}"/>
              </a:ext>
            </a:extLst>
          </p:cNvPr>
          <p:cNvCxnSpPr>
            <a:cxnSpLocks/>
          </p:cNvCxnSpPr>
          <p:nvPr/>
        </p:nvCxnSpPr>
        <p:spPr>
          <a:xfrm flipH="1">
            <a:off x="4098188" y="2630392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676EF64-A684-440F-874B-ABFDBC5FF9E7}"/>
              </a:ext>
            </a:extLst>
          </p:cNvPr>
          <p:cNvSpPr txBox="1"/>
          <p:nvPr/>
        </p:nvSpPr>
        <p:spPr>
          <a:xfrm>
            <a:off x="4004737" y="2508492"/>
            <a:ext cx="69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ACK(bp)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24" name="Picture 11" descr="bolt.png">
            <a:extLst>
              <a:ext uri="{FF2B5EF4-FFF2-40B4-BE49-F238E27FC236}">
                <a16:creationId xmlns:a16="http://schemas.microsoft.com/office/drawing/2014/main" id="{7BD8E33D-86BB-4095-A991-4FBAADF9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3824802" y="3067341"/>
            <a:ext cx="133165" cy="4563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B09C89-1560-4CBE-80D2-D98E8C182564}"/>
              </a:ext>
            </a:extLst>
          </p:cNvPr>
          <p:cNvSpPr txBox="1"/>
          <p:nvPr/>
        </p:nvSpPr>
        <p:spPr>
          <a:xfrm>
            <a:off x="5068313" y="2438215"/>
            <a:ext cx="93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{no,no}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71B35A-CADC-461E-B7C4-DDCBF8DC020F}"/>
              </a:ext>
            </a:extLst>
          </p:cNvPr>
          <p:cNvCxnSpPr>
            <a:cxnSpLocks/>
          </p:cNvCxnSpPr>
          <p:nvPr/>
        </p:nvCxnSpPr>
        <p:spPr>
          <a:xfrm flipH="1">
            <a:off x="4098187" y="2858956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1B8063-0464-4F2F-98F0-3CB2752661B8}"/>
              </a:ext>
            </a:extLst>
          </p:cNvPr>
          <p:cNvCxnSpPr>
            <a:cxnSpLocks/>
          </p:cNvCxnSpPr>
          <p:nvPr/>
        </p:nvCxnSpPr>
        <p:spPr>
          <a:xfrm flipH="1">
            <a:off x="4086379" y="3095031"/>
            <a:ext cx="1009970" cy="361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A5CB9F-9C59-4A06-B902-3E938BC088B4}"/>
              </a:ext>
            </a:extLst>
          </p:cNvPr>
          <p:cNvCxnSpPr>
            <a:cxnSpLocks/>
          </p:cNvCxnSpPr>
          <p:nvPr/>
        </p:nvCxnSpPr>
        <p:spPr>
          <a:xfrm>
            <a:off x="3662353" y="1362173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A4440EA-5208-4194-9078-EA6B057737F3}"/>
              </a:ext>
            </a:extLst>
          </p:cNvPr>
          <p:cNvSpPr txBox="1"/>
          <p:nvPr/>
        </p:nvSpPr>
        <p:spPr>
          <a:xfrm>
            <a:off x="3756360" y="1111925"/>
            <a:ext cx="1177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gency FB" panose="020B0503020202020204" pitchFamily="34" charset="0"/>
              </a:rPr>
              <a:t>DECIDE(bp)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30" name="Picture 11" descr="bolt.png">
            <a:extLst>
              <a:ext uri="{FF2B5EF4-FFF2-40B4-BE49-F238E27FC236}">
                <a16:creationId xmlns:a16="http://schemas.microsoft.com/office/drawing/2014/main" id="{D0ECDF9B-AEBE-412D-8AB1-E182B103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142393" flipH="1">
            <a:off x="4748701" y="1766338"/>
            <a:ext cx="133165" cy="45633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33438-868E-44A5-B3D8-15B51EB97B35}"/>
              </a:ext>
            </a:extLst>
          </p:cNvPr>
          <p:cNvCxnSpPr>
            <a:cxnSpLocks/>
          </p:cNvCxnSpPr>
          <p:nvPr/>
        </p:nvCxnSpPr>
        <p:spPr>
          <a:xfrm>
            <a:off x="3671693" y="1566256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84C291-39EB-4904-9ACA-1850F52192B0}"/>
              </a:ext>
            </a:extLst>
          </p:cNvPr>
          <p:cNvCxnSpPr>
            <a:cxnSpLocks/>
          </p:cNvCxnSpPr>
          <p:nvPr/>
        </p:nvCxnSpPr>
        <p:spPr>
          <a:xfrm>
            <a:off x="3659398" y="1775288"/>
            <a:ext cx="950160" cy="3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96AD0-03AC-4590-A747-4D657A805F11}"/>
              </a:ext>
            </a:extLst>
          </p:cNvPr>
          <p:cNvCxnSpPr>
            <a:cxnSpLocks/>
          </p:cNvCxnSpPr>
          <p:nvPr/>
        </p:nvCxnSpPr>
        <p:spPr>
          <a:xfrm>
            <a:off x="3676132" y="2161527"/>
            <a:ext cx="1419730" cy="461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66B1D3-4881-4093-84A2-A7B66C13466F}"/>
              </a:ext>
            </a:extLst>
          </p:cNvPr>
          <p:cNvSpPr txBox="1"/>
          <p:nvPr/>
        </p:nvSpPr>
        <p:spPr>
          <a:xfrm>
            <a:off x="4198009" y="1971966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C17A7F-DF86-4966-A30A-AAFC417B5FBD}"/>
              </a:ext>
            </a:extLst>
          </p:cNvPr>
          <p:cNvCxnSpPr>
            <a:cxnSpLocks/>
          </p:cNvCxnSpPr>
          <p:nvPr/>
        </p:nvCxnSpPr>
        <p:spPr>
          <a:xfrm flipH="1">
            <a:off x="3654080" y="3411454"/>
            <a:ext cx="1428984" cy="508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FF574D0-BB8C-4CAE-A2E4-659F5E1DFF22}"/>
              </a:ext>
            </a:extLst>
          </p:cNvPr>
          <p:cNvSpPr txBox="1"/>
          <p:nvPr/>
        </p:nvSpPr>
        <p:spPr>
          <a:xfrm>
            <a:off x="4255019" y="3272297"/>
            <a:ext cx="50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5C7EEE-6358-4503-BB1F-8FA921C0E2B8}"/>
              </a:ext>
            </a:extLst>
          </p:cNvPr>
          <p:cNvSpPr txBox="1"/>
          <p:nvPr/>
        </p:nvSpPr>
        <p:spPr>
          <a:xfrm>
            <a:off x="2784048" y="3706509"/>
            <a:ext cx="97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{</a:t>
            </a:r>
            <a:r>
              <a:rPr lang="en-US" sz="1800" dirty="0" err="1">
                <a:latin typeface="+mn-lt"/>
              </a:rPr>
              <a:t>yes,no</a:t>
            </a:r>
            <a:r>
              <a:rPr lang="en-US" sz="18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63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7900-4DC1-41BC-BCB4-1CE0ADF4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5FC42F9F-44F8-4772-946D-AA79A44C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91" y="867770"/>
            <a:ext cx="8229600" cy="381843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This course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What, why?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Challenges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ea typeface="ＭＳ Ｐゴシック" panose="020B0600070205080204" pitchFamily="34" charset="-128"/>
              </a:rPr>
              <a:t>Goals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969D2B0-8458-4B6A-A33F-33B30C2AD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863007-3156-489D-ADB9-EFA3CA19BA02}" type="slidenum">
              <a:rPr lang="fr-FR" altLang="en-US">
                <a:solidFill>
                  <a:schemeClr val="bg2"/>
                </a:solidFill>
                <a:latin typeface="Eurostile LT Std"/>
              </a:rPr>
              <a:pPr eaLnBrk="1" hangingPunct="1"/>
              <a:t>4</a:t>
            </a:fld>
            <a:endParaRPr lang="fr-FR" altLang="en-US">
              <a:solidFill>
                <a:schemeClr val="bg2"/>
              </a:solidFill>
              <a:latin typeface="Eurostile LT St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A8C0-B326-42C4-BED2-CF1859F9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2715-B6E1-4580-AC72-01D20C24F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" y="949504"/>
            <a:ext cx="8961120" cy="38184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study algorithms used in distributed systems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In contrast to sequential algorithms for centralized systems</a:t>
            </a:r>
          </a:p>
          <a:p>
            <a:endParaRPr lang="en-US" dirty="0"/>
          </a:p>
          <a:p>
            <a:r>
              <a:rPr lang="en-US" dirty="0"/>
              <a:t>What is a distributed system?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</a:t>
            </a:r>
            <a:r>
              <a:rPr lang="en-US" altLang="en-US" u="sng" dirty="0">
                <a:ea typeface="ＭＳ Ｐゴシック" panose="020B0600070205080204" pitchFamily="34" charset="-128"/>
              </a:rPr>
              <a:t>set of processes/nodes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seeking to achieve some common goal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by </a:t>
            </a:r>
            <a:r>
              <a:rPr lang="en-US" altLang="en-US" u="sng" dirty="0">
                <a:ea typeface="ＭＳ Ｐゴシック" panose="020B0600070205080204" pitchFamily="34" charset="-128"/>
              </a:rPr>
              <a:t>communicating</a:t>
            </a:r>
            <a:r>
              <a:rPr lang="en-US" altLang="en-US" dirty="0">
                <a:ea typeface="ＭＳ Ｐゴシック" panose="020B0600070205080204" pitchFamily="34" charset="-128"/>
              </a:rPr>
              <a:t> with each other</a:t>
            </a:r>
          </a:p>
          <a:p>
            <a:endParaRPr lang="en-US" dirty="0"/>
          </a:p>
          <a:p>
            <a:r>
              <a:rPr lang="en-US" dirty="0"/>
              <a:t>Processes/nodes: cores, processors, physical/virtual machines, clusters</a:t>
            </a:r>
          </a:p>
        </p:txBody>
      </p:sp>
    </p:spTree>
    <p:extLst>
      <p:ext uri="{BB962C8B-B14F-4D97-AF65-F5344CB8AC3E}">
        <p14:creationId xmlns:p14="http://schemas.microsoft.com/office/powerpoint/2010/main" val="8539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16AEB-7F9B-48AB-B9E2-D1E0BAA5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50" y="2914307"/>
            <a:ext cx="814070" cy="814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D480C-5E1C-4733-BFA8-AA8E3CF8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form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B897-C692-4A51-9A3F-3B70E4CD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Client–server interactions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3C5224-2D7C-4786-8C4C-6569CE91F6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9" y="2409160"/>
            <a:ext cx="604718" cy="505696"/>
          </a:xfrm>
          <a:prstGeom prst="rect">
            <a:avLst/>
          </a:prstGeom>
        </p:spPr>
      </p:pic>
      <p:sp>
        <p:nvSpPr>
          <p:cNvPr id="5" name="Line 2">
            <a:extLst>
              <a:ext uri="{FF2B5EF4-FFF2-40B4-BE49-F238E27FC236}">
                <a16:creationId xmlns:a16="http://schemas.microsoft.com/office/drawing/2014/main" id="{F359E1E0-A890-49BB-BF4F-126AFCAB0BE3}"/>
              </a:ext>
            </a:extLst>
          </p:cNvPr>
          <p:cNvSpPr/>
          <p:nvPr/>
        </p:nvSpPr>
        <p:spPr>
          <a:xfrm>
            <a:off x="2546077" y="2565293"/>
            <a:ext cx="2750183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8D9D8A1E-6BED-4AD3-8B69-1918018DF914}"/>
              </a:ext>
            </a:extLst>
          </p:cNvPr>
          <p:cNvSpPr/>
          <p:nvPr/>
        </p:nvSpPr>
        <p:spPr>
          <a:xfrm flipH="1">
            <a:off x="2510488" y="2662078"/>
            <a:ext cx="2750182" cy="1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7ADBC-BF6E-4A02-AC44-F9332D014DA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288218" y="1640610"/>
            <a:ext cx="861840" cy="1862280"/>
          </a:xfrm>
          <a:prstGeom prst="rect">
            <a:avLst/>
          </a:prstGeom>
          <a:ln>
            <a:noFill/>
          </a:ln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C2CC8375-EE83-41E5-A7BB-19CBB979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613" y="2889143"/>
            <a:ext cx="1636714" cy="81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stomShape 9">
            <a:extLst>
              <a:ext uri="{FF2B5EF4-FFF2-40B4-BE49-F238E27FC236}">
                <a16:creationId xmlns:a16="http://schemas.microsoft.com/office/drawing/2014/main" id="{2CD794BA-125A-4875-A9AC-5575459BAAF3}"/>
              </a:ext>
            </a:extLst>
          </p:cNvPr>
          <p:cNvSpPr/>
          <p:nvPr/>
        </p:nvSpPr>
        <p:spPr>
          <a:xfrm>
            <a:off x="2546077" y="2235824"/>
            <a:ext cx="2434908" cy="2885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b="0" strike="noStrike" spc="-1" dirty="0">
                <a:latin typeface="Arial"/>
              </a:rPr>
              <a:t>Game of Thrones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7733DC-BB6E-4A6B-8E3D-D13908E27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02" y="1837660"/>
            <a:ext cx="2680696" cy="2682007"/>
          </a:xfrm>
          <a:prstGeom prst="rect">
            <a:avLst/>
          </a:prstGeom>
        </p:spPr>
      </p:pic>
      <p:sp>
        <p:nvSpPr>
          <p:cNvPr id="18" name="CustomShape 9">
            <a:extLst>
              <a:ext uri="{FF2B5EF4-FFF2-40B4-BE49-F238E27FC236}">
                <a16:creationId xmlns:a16="http://schemas.microsoft.com/office/drawing/2014/main" id="{F0F9B23C-ACE4-4783-8EF7-CE62B742DBAC}"/>
              </a:ext>
            </a:extLst>
          </p:cNvPr>
          <p:cNvSpPr/>
          <p:nvPr/>
        </p:nvSpPr>
        <p:spPr>
          <a:xfrm>
            <a:off x="5528380" y="1947257"/>
            <a:ext cx="2680696" cy="2885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spc="-1" dirty="0">
                <a:latin typeface="Arial"/>
              </a:rPr>
              <a:t>monthly active users: 172 million </a:t>
            </a:r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5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D3ADF0-0F02-4E9F-8034-038768CE44F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12431" y="2832486"/>
            <a:ext cx="547560" cy="88452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2166E-E29B-43DA-B83F-7A887A07A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55" y="288938"/>
            <a:ext cx="6368310" cy="452135"/>
          </a:xfrm>
        </p:spPr>
        <p:txBody>
          <a:bodyPr/>
          <a:lstStyle/>
          <a:p>
            <a:r>
              <a:rPr lang="en-US" dirty="0"/>
              <a:t>Another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10BB-832F-4AC5-AFE5-3493E939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154"/>
            <a:ext cx="8229600" cy="3818430"/>
          </a:xfrm>
        </p:spPr>
        <p:txBody>
          <a:bodyPr/>
          <a:lstStyle/>
          <a:p>
            <a:r>
              <a:rPr lang="en-US" dirty="0"/>
              <a:t>Client–server interactions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F9C60-1EE3-4522-BC83-1BA25992288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73476" y="1951466"/>
            <a:ext cx="1078200" cy="1437840"/>
          </a:xfrm>
          <a:prstGeom prst="rect">
            <a:avLst/>
          </a:prstGeom>
          <a:ln>
            <a:noFill/>
          </a:ln>
        </p:spPr>
      </p:pic>
      <p:sp>
        <p:nvSpPr>
          <p:cNvPr id="13" name="Line 2">
            <a:extLst>
              <a:ext uri="{FF2B5EF4-FFF2-40B4-BE49-F238E27FC236}">
                <a16:creationId xmlns:a16="http://schemas.microsoft.com/office/drawing/2014/main" id="{F923D846-9814-4F57-A733-C45F5894494B}"/>
              </a:ext>
            </a:extLst>
          </p:cNvPr>
          <p:cNvSpPr/>
          <p:nvPr/>
        </p:nvSpPr>
        <p:spPr>
          <a:xfrm>
            <a:off x="2106756" y="2732306"/>
            <a:ext cx="132732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Line 3">
            <a:extLst>
              <a:ext uri="{FF2B5EF4-FFF2-40B4-BE49-F238E27FC236}">
                <a16:creationId xmlns:a16="http://schemas.microsoft.com/office/drawing/2014/main" id="{03FC1F64-3786-4405-8D06-EDA064C8A54E}"/>
              </a:ext>
            </a:extLst>
          </p:cNvPr>
          <p:cNvSpPr/>
          <p:nvPr/>
        </p:nvSpPr>
        <p:spPr>
          <a:xfrm>
            <a:off x="4944636" y="2732306"/>
            <a:ext cx="132732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47CE2-225E-4FD9-8B20-3E4666E4C1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271956" y="1957946"/>
            <a:ext cx="1078200" cy="143784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30C1A436-F1A8-459C-A7B5-C51989C3A302}"/>
              </a:ext>
            </a:extLst>
          </p:cNvPr>
          <p:cNvSpPr/>
          <p:nvPr/>
        </p:nvSpPr>
        <p:spPr>
          <a:xfrm>
            <a:off x="4664376" y="2374946"/>
            <a:ext cx="1804096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b="0" strike="noStrike" spc="-1" dirty="0">
                <a:latin typeface="Arial"/>
              </a:rPr>
              <a:t>confirm</a:t>
            </a:r>
          </a:p>
        </p:txBody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81C1151B-FEA5-4E08-A830-EC0958BF7227}"/>
              </a:ext>
            </a:extLst>
          </p:cNvPr>
          <p:cNvSpPr/>
          <p:nvPr/>
        </p:nvSpPr>
        <p:spPr>
          <a:xfrm>
            <a:off x="1156356" y="3175106"/>
            <a:ext cx="1009800" cy="5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b="0" strike="noStrike" spc="-1" dirty="0">
                <a:latin typeface="Arial"/>
              </a:rPr>
              <a:t>Alice</a:t>
            </a: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BB0F5D35-6F71-4F7D-807C-40A19335D621}"/>
              </a:ext>
            </a:extLst>
          </p:cNvPr>
          <p:cNvSpPr/>
          <p:nvPr/>
        </p:nvSpPr>
        <p:spPr>
          <a:xfrm>
            <a:off x="6551316" y="3175106"/>
            <a:ext cx="745200" cy="5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500" b="0" strike="noStrike" spc="-1">
                <a:latin typeface="Arial"/>
              </a:rPr>
              <a:t>Bob</a:t>
            </a:r>
          </a:p>
        </p:txBody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BAB88F44-4685-40A5-B57D-60E0BEAF5722}"/>
              </a:ext>
            </a:extLst>
          </p:cNvPr>
          <p:cNvSpPr/>
          <p:nvPr/>
        </p:nvSpPr>
        <p:spPr>
          <a:xfrm>
            <a:off x="1201176" y="2362586"/>
            <a:ext cx="3382920" cy="51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b="0" strike="noStrike" spc="-1" dirty="0">
                <a:latin typeface="Arial"/>
              </a:rPr>
              <a:t>transfer(Alice, Bob, </a:t>
            </a:r>
            <a:r>
              <a:rPr lang="en-US" sz="1500" spc="-1" dirty="0">
                <a:latin typeface="Arial"/>
              </a:rPr>
              <a:t>¥10</a:t>
            </a:r>
            <a:r>
              <a:rPr lang="en-US" sz="1500" b="0" strike="noStrike" spc="-1" dirty="0">
                <a:latin typeface="Arial"/>
              </a:rPr>
              <a:t>)</a:t>
            </a:r>
          </a:p>
        </p:txBody>
      </p:sp>
      <p:sp>
        <p:nvSpPr>
          <p:cNvPr id="23" name="Line 3">
            <a:extLst>
              <a:ext uri="{FF2B5EF4-FFF2-40B4-BE49-F238E27FC236}">
                <a16:creationId xmlns:a16="http://schemas.microsoft.com/office/drawing/2014/main" id="{28ABA9E1-EE9C-4DB4-9F72-3A1EFAF46CB7}"/>
              </a:ext>
            </a:extLst>
          </p:cNvPr>
          <p:cNvSpPr/>
          <p:nvPr/>
        </p:nvSpPr>
        <p:spPr>
          <a:xfrm flipH="1" flipV="1">
            <a:off x="2106756" y="2848856"/>
            <a:ext cx="1327320" cy="1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CustomShape 5">
            <a:extLst>
              <a:ext uri="{FF2B5EF4-FFF2-40B4-BE49-F238E27FC236}">
                <a16:creationId xmlns:a16="http://schemas.microsoft.com/office/drawing/2014/main" id="{2A3FF72D-78ED-4BAA-A328-41584BAAE00F}"/>
              </a:ext>
            </a:extLst>
          </p:cNvPr>
          <p:cNvSpPr/>
          <p:nvPr/>
        </p:nvSpPr>
        <p:spPr>
          <a:xfrm>
            <a:off x="1766414" y="2840748"/>
            <a:ext cx="1804096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b="0" strike="noStrike" spc="-1" dirty="0">
                <a:latin typeface="Arial"/>
              </a:rPr>
              <a:t>confirm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857193-C9F6-42EC-96B9-EAAF7D033D1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902392" y="1640610"/>
            <a:ext cx="861840" cy="1862280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0C47A-EBCC-491D-B761-48F8DC79B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001" y="1834102"/>
            <a:ext cx="2680696" cy="2682007"/>
          </a:xfrm>
          <a:prstGeom prst="rect">
            <a:avLst/>
          </a:prstGeom>
        </p:spPr>
      </p:pic>
      <p:sp>
        <p:nvSpPr>
          <p:cNvPr id="26" name="CustomShape 9">
            <a:extLst>
              <a:ext uri="{FF2B5EF4-FFF2-40B4-BE49-F238E27FC236}">
                <a16:creationId xmlns:a16="http://schemas.microsoft.com/office/drawing/2014/main" id="{9358D504-54F6-4FEE-9A1A-0352B47FFC8F}"/>
              </a:ext>
            </a:extLst>
          </p:cNvPr>
          <p:cNvSpPr/>
          <p:nvPr/>
        </p:nvSpPr>
        <p:spPr>
          <a:xfrm>
            <a:off x="3902392" y="1588742"/>
            <a:ext cx="2566280" cy="2885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1500" spc="-1" dirty="0">
                <a:latin typeface="Arial"/>
              </a:rPr>
              <a:t>monthly active users: 700 million</a:t>
            </a:r>
            <a:endParaRPr lang="en-US" sz="1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9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F873-1328-41BB-9D82-232B4713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scenario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B242E6-F79A-471B-B34B-D1A12DE6E8CC}"/>
              </a:ext>
            </a:extLst>
          </p:cNvPr>
          <p:cNvGrpSpPr/>
          <p:nvPr/>
        </p:nvGrpSpPr>
        <p:grpSpPr>
          <a:xfrm>
            <a:off x="1007572" y="1097604"/>
            <a:ext cx="7002020" cy="3385042"/>
            <a:chOff x="1604472" y="1675454"/>
            <a:chExt cx="7002020" cy="3385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EC473C3-419C-465A-96EB-0FBC75808314}"/>
                    </a:ext>
                  </a:extLst>
                </p:cNvPr>
                <p:cNvSpPr txBox="1"/>
                <p:nvPr/>
              </p:nvSpPr>
              <p:spPr>
                <a:xfrm>
                  <a:off x="2903942" y="2552516"/>
                  <a:ext cx="852187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EC473C3-419C-465A-96EB-0FBC75808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942" y="2552516"/>
                  <a:ext cx="85218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BAAE3D9-9BBD-4114-8E80-E25300856A14}"/>
                    </a:ext>
                  </a:extLst>
                </p:cNvPr>
                <p:cNvSpPr txBox="1"/>
                <p:nvPr/>
              </p:nvSpPr>
              <p:spPr>
                <a:xfrm>
                  <a:off x="4000630" y="2552516"/>
                  <a:ext cx="82841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BAAE3D9-9BBD-4114-8E80-E25300856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630" y="2552516"/>
                  <a:ext cx="82841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B09E13F-7846-4AB1-A3E6-742EC89CE25B}"/>
                    </a:ext>
                  </a:extLst>
                </p:cNvPr>
                <p:cNvSpPr txBox="1"/>
                <p:nvPr/>
              </p:nvSpPr>
              <p:spPr>
                <a:xfrm>
                  <a:off x="5714466" y="2552516"/>
                  <a:ext cx="910507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DB09E13F-7846-4AB1-A3E6-742EC89CE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466" y="2552516"/>
                  <a:ext cx="91050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F9B48EA-9C39-4B95-A330-367B44A8A9DE}"/>
                </a:ext>
              </a:extLst>
            </p:cNvPr>
            <p:cNvCxnSpPr>
              <a:cxnSpLocks/>
              <a:stCxn id="77" idx="1"/>
              <a:endCxn id="76" idx="3"/>
            </p:cNvCxnSpPr>
            <p:nvPr/>
          </p:nvCxnSpPr>
          <p:spPr>
            <a:xfrm flipH="1">
              <a:off x="3756129" y="2737182"/>
              <a:ext cx="2445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4609790-75DC-44C1-B60A-901D1F418C38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4829048" y="2737182"/>
              <a:ext cx="2476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3EE182-AF8E-4512-AA68-A5FAE3C930FD}"/>
                </a:ext>
              </a:extLst>
            </p:cNvPr>
            <p:cNvSpPr txBox="1"/>
            <p:nvPr/>
          </p:nvSpPr>
          <p:spPr>
            <a:xfrm>
              <a:off x="4905379" y="2517593"/>
              <a:ext cx="73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45A08AF-0FCD-4375-BF98-B8CC5567B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6348" y="2737182"/>
              <a:ext cx="2283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530CF1-ED06-4BEB-8F21-8EB41812BCE0}"/>
                </a:ext>
              </a:extLst>
            </p:cNvPr>
            <p:cNvSpPr txBox="1"/>
            <p:nvPr/>
          </p:nvSpPr>
          <p:spPr>
            <a:xfrm>
              <a:off x="6468433" y="2516245"/>
              <a:ext cx="734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</a:t>
              </a:r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710FD8-E495-4117-AA5E-9E0AAA95C07F}"/>
                </a:ext>
              </a:extLst>
            </p:cNvPr>
            <p:cNvSpPr txBox="1"/>
            <p:nvPr/>
          </p:nvSpPr>
          <p:spPr>
            <a:xfrm>
              <a:off x="3227358" y="1675454"/>
              <a:ext cx="2812269" cy="43088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transfer(</a:t>
              </a:r>
              <a:r>
                <a:rPr lang="en-US" altLang="zh-CN" sz="1100" dirty="0"/>
                <a:t>From: </a:t>
              </a:r>
              <a:r>
                <a:rPr lang="en-US" sz="1100" dirty="0"/>
                <a:t>A</a:t>
              </a:r>
              <a:r>
                <a:rPr lang="en-US" altLang="zh-CN" sz="1100" dirty="0"/>
                <a:t>lice</a:t>
              </a:r>
              <a:r>
                <a:rPr lang="en-US" sz="1100" dirty="0"/>
                <a:t>, To: B</a:t>
              </a:r>
              <a:r>
                <a:rPr lang="en-US" altLang="zh-CN" sz="1100" dirty="0"/>
                <a:t>ob</a:t>
              </a:r>
              <a:r>
                <a:rPr lang="en-US" sz="1100" dirty="0"/>
                <a:t>, Amount: 1)</a:t>
              </a:r>
            </a:p>
            <a:p>
              <a:r>
                <a:rPr lang="en-US" sz="1100" dirty="0"/>
                <a:t>…</a:t>
              </a:r>
              <a:endParaRPr lang="en-US" sz="1400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3C637C9-2E97-4177-84B4-06B4E42D8D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649" y="2137119"/>
              <a:ext cx="737982" cy="4153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08507A7-4FD1-4A9F-90B5-0CCEB218C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048" y="2128333"/>
              <a:ext cx="1216931" cy="42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167BAC-6C87-43AE-AAA1-7A01C658C3FE}"/>
                </a:ext>
              </a:extLst>
            </p:cNvPr>
            <p:cNvSpPr/>
            <p:nvPr/>
          </p:nvSpPr>
          <p:spPr>
            <a:xfrm>
              <a:off x="3107544" y="3512515"/>
              <a:ext cx="4281489" cy="118494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8DEB7D8-06FB-4DDC-BB39-B63634D6262E}"/>
                </a:ext>
              </a:extLst>
            </p:cNvPr>
            <p:cNvSpPr/>
            <p:nvPr/>
          </p:nvSpPr>
          <p:spPr>
            <a:xfrm>
              <a:off x="4094986" y="3503714"/>
              <a:ext cx="186500" cy="186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06E156C-47A9-41EC-9850-F1B033ED968D}"/>
                </a:ext>
              </a:extLst>
            </p:cNvPr>
            <p:cNvSpPr/>
            <p:nvPr/>
          </p:nvSpPr>
          <p:spPr>
            <a:xfrm>
              <a:off x="5203605" y="3424250"/>
              <a:ext cx="186500" cy="186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B7A29-E124-46E9-A6F6-094C05446967}"/>
                </a:ext>
              </a:extLst>
            </p:cNvPr>
            <p:cNvSpPr/>
            <p:nvPr/>
          </p:nvSpPr>
          <p:spPr>
            <a:xfrm>
              <a:off x="5205558" y="4614257"/>
              <a:ext cx="186500" cy="186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40C55C1-F756-4A37-AE08-5B48826DF426}"/>
                </a:ext>
              </a:extLst>
            </p:cNvPr>
            <p:cNvSpPr/>
            <p:nvPr/>
          </p:nvSpPr>
          <p:spPr>
            <a:xfrm>
              <a:off x="3913345" y="4482624"/>
              <a:ext cx="186500" cy="186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9B34E7D-3B42-476A-802A-1CB9C5A37330}"/>
                </a:ext>
              </a:extLst>
            </p:cNvPr>
            <p:cNvSpPr/>
            <p:nvPr/>
          </p:nvSpPr>
          <p:spPr>
            <a:xfrm>
              <a:off x="6847781" y="4356939"/>
              <a:ext cx="186500" cy="186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A9EAC87-83EE-4F6B-B709-4FE2848A8E67}"/>
                </a:ext>
              </a:extLst>
            </p:cNvPr>
            <p:cNvSpPr/>
            <p:nvPr/>
          </p:nvSpPr>
          <p:spPr>
            <a:xfrm>
              <a:off x="6306529" y="3510215"/>
              <a:ext cx="186500" cy="1865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BB94DF1-0569-4DDC-B380-DEC42970EEF9}"/>
                </a:ext>
              </a:extLst>
            </p:cNvPr>
            <p:cNvSpPr/>
            <p:nvPr/>
          </p:nvSpPr>
          <p:spPr>
            <a:xfrm>
              <a:off x="3040858" y="3900156"/>
              <a:ext cx="186500" cy="1865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36576D4-D352-4920-9751-708A3803FCAB}"/>
                </a:ext>
              </a:extLst>
            </p:cNvPr>
            <p:cNvSpPr txBox="1"/>
            <p:nvPr/>
          </p:nvSpPr>
          <p:spPr>
            <a:xfrm>
              <a:off x="3494338" y="3932246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consensus</a:t>
              </a:r>
              <a:endParaRPr lang="en-US" sz="1600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1CE8375-2216-4A39-955D-1402C545AD6F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 flipV="1">
              <a:off x="2504094" y="2794548"/>
              <a:ext cx="1618204" cy="736478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48AFA1B-5977-4597-8EBE-730B89651816}"/>
                </a:ext>
              </a:extLst>
            </p:cNvPr>
            <p:cNvCxnSpPr>
              <a:cxnSpLocks/>
              <a:stCxn id="88" idx="7"/>
            </p:cNvCxnSpPr>
            <p:nvPr/>
          </p:nvCxnSpPr>
          <p:spPr>
            <a:xfrm flipV="1">
              <a:off x="4254174" y="2758298"/>
              <a:ext cx="3108780" cy="772728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2CDBC49-C1B5-4BE6-B491-F0F50633C2CC}"/>
                </a:ext>
              </a:extLst>
            </p:cNvPr>
            <p:cNvCxnSpPr>
              <a:cxnSpLocks/>
            </p:cNvCxnSpPr>
            <p:nvPr/>
          </p:nvCxnSpPr>
          <p:spPr>
            <a:xfrm>
              <a:off x="4542579" y="3782016"/>
              <a:ext cx="1887538" cy="12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847C149-46F6-4FB9-945B-70FCE1FB28B1}"/>
                </a:ext>
              </a:extLst>
            </p:cNvPr>
            <p:cNvCxnSpPr>
              <a:cxnSpLocks/>
            </p:cNvCxnSpPr>
            <p:nvPr/>
          </p:nvCxnSpPr>
          <p:spPr>
            <a:xfrm>
              <a:off x="4542579" y="4015124"/>
              <a:ext cx="1887538" cy="49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280A57-AE62-413B-BA8E-08F97AA2E59E}"/>
                </a:ext>
              </a:extLst>
            </p:cNvPr>
            <p:cNvCxnSpPr>
              <a:cxnSpLocks/>
            </p:cNvCxnSpPr>
            <p:nvPr/>
          </p:nvCxnSpPr>
          <p:spPr>
            <a:xfrm>
              <a:off x="4542579" y="4259483"/>
              <a:ext cx="1887538" cy="89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A94E70E-B1F5-4CEE-BF70-2A6E25E2C405}"/>
                </a:ext>
              </a:extLst>
            </p:cNvPr>
            <p:cNvCxnSpPr>
              <a:cxnSpLocks/>
            </p:cNvCxnSpPr>
            <p:nvPr/>
          </p:nvCxnSpPr>
          <p:spPr>
            <a:xfrm>
              <a:off x="4542579" y="4516240"/>
              <a:ext cx="1887538" cy="126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054B9BE-EC6E-45B2-A391-4159B30706E4}"/>
                </a:ext>
              </a:extLst>
            </p:cNvPr>
            <p:cNvCxnSpPr>
              <a:cxnSpLocks/>
            </p:cNvCxnSpPr>
            <p:nvPr/>
          </p:nvCxnSpPr>
          <p:spPr>
            <a:xfrm>
              <a:off x="4846578" y="3785864"/>
              <a:ext cx="360363" cy="22926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8E6D22A-CBE1-4BC4-A45E-35985E35D9EA}"/>
                </a:ext>
              </a:extLst>
            </p:cNvPr>
            <p:cNvCxnSpPr>
              <a:cxnSpLocks/>
            </p:cNvCxnSpPr>
            <p:nvPr/>
          </p:nvCxnSpPr>
          <p:spPr>
            <a:xfrm>
              <a:off x="4846578" y="3785864"/>
              <a:ext cx="360363" cy="48259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9B9A69E-F656-43BD-8E6D-57747CDE5FB5}"/>
                </a:ext>
              </a:extLst>
            </p:cNvPr>
            <p:cNvCxnSpPr>
              <a:cxnSpLocks/>
            </p:cNvCxnSpPr>
            <p:nvPr/>
          </p:nvCxnSpPr>
          <p:spPr>
            <a:xfrm>
              <a:off x="4846578" y="3789639"/>
              <a:ext cx="360363" cy="72721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1B4461D-23F0-4062-BB32-5DCFE9742D98}"/>
                </a:ext>
              </a:extLst>
            </p:cNvPr>
            <p:cNvCxnSpPr>
              <a:cxnSpLocks/>
            </p:cNvCxnSpPr>
            <p:nvPr/>
          </p:nvCxnSpPr>
          <p:spPr>
            <a:xfrm>
              <a:off x="5217272" y="4025020"/>
              <a:ext cx="360363" cy="2461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F6FD96E-C9D5-4ED2-9EFB-2C850520017C}"/>
                </a:ext>
              </a:extLst>
            </p:cNvPr>
            <p:cNvCxnSpPr>
              <a:cxnSpLocks/>
            </p:cNvCxnSpPr>
            <p:nvPr/>
          </p:nvCxnSpPr>
          <p:spPr>
            <a:xfrm>
              <a:off x="5217272" y="4025020"/>
              <a:ext cx="407995" cy="5061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A4D5C7A-D14A-457B-B93E-7E37CE2F43D0}"/>
                </a:ext>
              </a:extLst>
            </p:cNvPr>
            <p:cNvCxnSpPr>
              <a:cxnSpLocks/>
            </p:cNvCxnSpPr>
            <p:nvPr/>
          </p:nvCxnSpPr>
          <p:spPr>
            <a:xfrm>
              <a:off x="5226798" y="4264755"/>
              <a:ext cx="350837" cy="25704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8508BE4-58E6-42D2-AF68-272AF68B5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943" y="3791326"/>
              <a:ext cx="379410" cy="7255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26495A4-BF37-4C3F-89AC-0F2E53CE7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7272" y="3789640"/>
              <a:ext cx="360364" cy="2254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6B374DE-BEB0-4687-B37B-7150976F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943" y="4025344"/>
              <a:ext cx="353218" cy="234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467C4C9-C170-42A7-BB18-B28D783B2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6798" y="3788084"/>
              <a:ext cx="367508" cy="4803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CD0DE6F-A2B7-421A-8EE8-E856F037B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943" y="4027163"/>
              <a:ext cx="367508" cy="4999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C1556FE-6F69-49E4-BBF2-4E52495DB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943" y="4268463"/>
              <a:ext cx="374653" cy="2586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0E084E5-446B-42E0-B77D-C3C147C4D8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08" y="3782719"/>
              <a:ext cx="371479" cy="2351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6A5D48D-9387-4230-946D-86DEF6233341}"/>
                </a:ext>
              </a:extLst>
            </p:cNvPr>
            <p:cNvCxnSpPr>
              <a:cxnSpLocks/>
            </p:cNvCxnSpPr>
            <p:nvPr/>
          </p:nvCxnSpPr>
          <p:spPr>
            <a:xfrm>
              <a:off x="5212508" y="3792702"/>
              <a:ext cx="412759" cy="4730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AEAA066-CC64-4519-93B9-21CF9FA1F335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27" y="3793027"/>
              <a:ext cx="440546" cy="723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1F193D2-E4E3-4EE4-8736-4FAE92BB7152}"/>
                </a:ext>
              </a:extLst>
            </p:cNvPr>
            <p:cNvCxnSpPr>
              <a:cxnSpLocks/>
            </p:cNvCxnSpPr>
            <p:nvPr/>
          </p:nvCxnSpPr>
          <p:spPr>
            <a:xfrm>
              <a:off x="5679264" y="4026839"/>
              <a:ext cx="360363" cy="24617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D9B67CB-4837-4C90-9034-FBA431AADEDB}"/>
                </a:ext>
              </a:extLst>
            </p:cNvPr>
            <p:cNvCxnSpPr>
              <a:cxnSpLocks/>
            </p:cNvCxnSpPr>
            <p:nvPr/>
          </p:nvCxnSpPr>
          <p:spPr>
            <a:xfrm>
              <a:off x="5679264" y="4026839"/>
              <a:ext cx="407995" cy="5061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59355F9-078A-4C7A-88DF-BF97495B44A8}"/>
                </a:ext>
              </a:extLst>
            </p:cNvPr>
            <p:cNvCxnSpPr>
              <a:cxnSpLocks/>
            </p:cNvCxnSpPr>
            <p:nvPr/>
          </p:nvCxnSpPr>
          <p:spPr>
            <a:xfrm>
              <a:off x="5688790" y="4266574"/>
              <a:ext cx="350837" cy="25704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57CB53D-3449-48C4-80FD-5CD9A6EF9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5935" y="3793145"/>
              <a:ext cx="379410" cy="7255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2EB5D64-8CE0-4D13-84D7-09FEE7FFF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9264" y="3791459"/>
              <a:ext cx="360364" cy="22548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4A35AE7D-2350-435F-9F55-CA8126827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5935" y="4027163"/>
              <a:ext cx="353218" cy="234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450576F-7AE9-4517-AFAE-50F3F3BFD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790" y="3789903"/>
              <a:ext cx="367508" cy="4803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F08A592-BBBF-446E-A7A5-09DCFB83B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5935" y="4028982"/>
              <a:ext cx="367508" cy="4999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C44E71F-6B27-4450-A79F-602708F18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5935" y="4270282"/>
              <a:ext cx="374653" cy="2586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51C6586-4E7A-4C69-8CCA-819C6C2E7522}"/>
                </a:ext>
              </a:extLst>
            </p:cNvPr>
            <p:cNvCxnSpPr>
              <a:cxnSpLocks/>
            </p:cNvCxnSpPr>
            <p:nvPr/>
          </p:nvCxnSpPr>
          <p:spPr>
            <a:xfrm>
              <a:off x="5674500" y="3784538"/>
              <a:ext cx="371479" cy="23513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BAC4B20-84CC-46A3-AF56-EF5E62260105}"/>
                </a:ext>
              </a:extLst>
            </p:cNvPr>
            <p:cNvCxnSpPr>
              <a:cxnSpLocks/>
            </p:cNvCxnSpPr>
            <p:nvPr/>
          </p:nvCxnSpPr>
          <p:spPr>
            <a:xfrm>
              <a:off x="5674500" y="3794521"/>
              <a:ext cx="412759" cy="4730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111E7CA-A898-46B7-9AA5-A628897328E4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19" y="3794846"/>
              <a:ext cx="440546" cy="7238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F2A082D-F7F7-4DD8-B6CF-BDEB9FA6EB6E}"/>
                </a:ext>
              </a:extLst>
            </p:cNvPr>
            <p:cNvSpPr txBox="1"/>
            <p:nvPr/>
          </p:nvSpPr>
          <p:spPr>
            <a:xfrm>
              <a:off x="3681509" y="2961903"/>
              <a:ext cx="128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Blockchain</a:t>
              </a:r>
              <a:endParaRPr lang="en-US" sz="1600" dirty="0"/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00F5B3E-1997-426F-8C17-71BF6C674DD2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2214748" y="3932246"/>
              <a:ext cx="826110" cy="6116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67D420D-353D-4169-B646-3163A1D2B5A8}"/>
                </a:ext>
              </a:extLst>
            </p:cNvPr>
            <p:cNvCxnSpPr>
              <a:cxnSpLocks/>
              <a:stCxn id="92" idx="6"/>
              <a:endCxn id="132" idx="1"/>
            </p:cNvCxnSpPr>
            <p:nvPr/>
          </p:nvCxnSpPr>
          <p:spPr>
            <a:xfrm>
              <a:off x="7034281" y="4450189"/>
              <a:ext cx="1043710" cy="429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7C97A51-3CC8-4F2B-9314-8B96561C5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7991" y="4228921"/>
              <a:ext cx="528501" cy="528501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62DBE8F-F5EA-4478-A0BC-B0BD672E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390" y="3653364"/>
              <a:ext cx="463548" cy="463548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EB84E97A-6D43-4ACC-82E8-0A317007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2641" y="3703375"/>
              <a:ext cx="280765" cy="233386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1D22A28-B151-4896-A4EB-8F1F1984EC1F}"/>
                </a:ext>
              </a:extLst>
            </p:cNvPr>
            <p:cNvSpPr txBox="1"/>
            <p:nvPr/>
          </p:nvSpPr>
          <p:spPr>
            <a:xfrm>
              <a:off x="2638943" y="3654852"/>
              <a:ext cx="561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US" dirty="0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85FE7B9-F2C0-489A-A883-6E50BA3BD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7516" y="4206255"/>
              <a:ext cx="280765" cy="233386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C318F13-8824-4237-AA0F-D6CA531ECCDE}"/>
                </a:ext>
              </a:extLst>
            </p:cNvPr>
            <p:cNvSpPr txBox="1"/>
            <p:nvPr/>
          </p:nvSpPr>
          <p:spPr>
            <a:xfrm>
              <a:off x="7689617" y="4144070"/>
              <a:ext cx="561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564DEE8-76CE-434B-8984-D48CBFB3252B}"/>
                </a:ext>
              </a:extLst>
            </p:cNvPr>
            <p:cNvSpPr/>
            <p:nvPr/>
          </p:nvSpPr>
          <p:spPr>
            <a:xfrm>
              <a:off x="1604472" y="4095259"/>
              <a:ext cx="6270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A</a:t>
              </a:r>
              <a:r>
                <a:rPr lang="en-US" altLang="zh-CN" sz="1600" dirty="0"/>
                <a:t>lice</a:t>
              </a:r>
              <a:endParaRPr lang="en-US" sz="160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0725710-07F8-476D-9775-104457F65679}"/>
                </a:ext>
              </a:extLst>
            </p:cNvPr>
            <p:cNvSpPr/>
            <p:nvPr/>
          </p:nvSpPr>
          <p:spPr>
            <a:xfrm>
              <a:off x="8053175" y="4699026"/>
              <a:ext cx="5485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B</a:t>
              </a:r>
              <a:r>
                <a:rPr lang="en-US" altLang="zh-CN" sz="1600" dirty="0"/>
                <a:t>ob</a:t>
              </a:r>
              <a:endParaRPr lang="en-US" sz="1600" dirty="0"/>
            </a:p>
          </p:txBody>
        </p:sp>
        <p:pic>
          <p:nvPicPr>
            <p:cNvPr id="140" name="Graphic 139" descr="Smiling face with no fill">
              <a:extLst>
                <a:ext uri="{FF2B5EF4-FFF2-40B4-BE49-F238E27FC236}">
                  <a16:creationId xmlns:a16="http://schemas.microsoft.com/office/drawing/2014/main" id="{5BE07691-386C-4611-8D9D-8E8158BC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6886" y="3989465"/>
              <a:ext cx="297682" cy="297682"/>
            </a:xfrm>
            <a:prstGeom prst="rect">
              <a:avLst/>
            </a:prstGeom>
          </p:spPr>
        </p:pic>
        <p:pic>
          <p:nvPicPr>
            <p:cNvPr id="141" name="Graphic 140" descr="Smiling face with no fill">
              <a:extLst>
                <a:ext uri="{FF2B5EF4-FFF2-40B4-BE49-F238E27FC236}">
                  <a16:creationId xmlns:a16="http://schemas.microsoft.com/office/drawing/2014/main" id="{C6C92256-F23C-4E96-84D5-521D35721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55448" y="3572903"/>
              <a:ext cx="297682" cy="297682"/>
            </a:xfrm>
            <a:prstGeom prst="rect">
              <a:avLst/>
            </a:prstGeom>
          </p:spPr>
        </p:pic>
        <p:pic>
          <p:nvPicPr>
            <p:cNvPr id="142" name="Graphic 141" descr="Smiling face with no fill">
              <a:extLst>
                <a:ext uri="{FF2B5EF4-FFF2-40B4-BE49-F238E27FC236}">
                  <a16:creationId xmlns:a16="http://schemas.microsoft.com/office/drawing/2014/main" id="{03558D1A-9930-4C2C-ABF4-087387F01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83963" y="3506073"/>
              <a:ext cx="297682" cy="297682"/>
            </a:xfrm>
            <a:prstGeom prst="rect">
              <a:avLst/>
            </a:prstGeom>
          </p:spPr>
        </p:pic>
        <p:pic>
          <p:nvPicPr>
            <p:cNvPr id="143" name="Graphic 142" descr="Smiling face with no fill">
              <a:extLst>
                <a:ext uri="{FF2B5EF4-FFF2-40B4-BE49-F238E27FC236}">
                  <a16:creationId xmlns:a16="http://schemas.microsoft.com/office/drawing/2014/main" id="{35A77BF7-EAED-4BAD-9319-3115096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10626" y="4651916"/>
              <a:ext cx="297682" cy="297682"/>
            </a:xfrm>
            <a:prstGeom prst="rect">
              <a:avLst/>
            </a:prstGeom>
          </p:spPr>
        </p:pic>
        <p:pic>
          <p:nvPicPr>
            <p:cNvPr id="144" name="Graphic 143" descr="Smiling face with no fill">
              <a:extLst>
                <a:ext uri="{FF2B5EF4-FFF2-40B4-BE49-F238E27FC236}">
                  <a16:creationId xmlns:a16="http://schemas.microsoft.com/office/drawing/2014/main" id="{3F388DE3-85CD-4E70-A464-1AFD366C5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69425" y="4514611"/>
              <a:ext cx="297682" cy="297682"/>
            </a:xfrm>
            <a:prstGeom prst="rect">
              <a:avLst/>
            </a:prstGeom>
          </p:spPr>
        </p:pic>
        <p:pic>
          <p:nvPicPr>
            <p:cNvPr id="145" name="Graphic 144" descr="Sad face with no fill">
              <a:extLst>
                <a:ext uri="{FF2B5EF4-FFF2-40B4-BE49-F238E27FC236}">
                  <a16:creationId xmlns:a16="http://schemas.microsoft.com/office/drawing/2014/main" id="{51F8DC6A-2F42-4D49-AA2E-56B7CD77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31296" y="3690214"/>
              <a:ext cx="297682" cy="297682"/>
            </a:xfrm>
            <a:prstGeom prst="rect">
              <a:avLst/>
            </a:prstGeom>
          </p:spPr>
        </p:pic>
        <p:pic>
          <p:nvPicPr>
            <p:cNvPr id="146" name="Graphic 145" descr="Sad face with no fill">
              <a:extLst>
                <a:ext uri="{FF2B5EF4-FFF2-40B4-BE49-F238E27FC236}">
                  <a16:creationId xmlns:a16="http://schemas.microsoft.com/office/drawing/2014/main" id="{B2873DE3-378E-451E-A74E-9C98025A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64861" y="4762814"/>
              <a:ext cx="297682" cy="297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34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BD63-449B-4F39-9B82-932F3CF7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altLang="zh-CN" dirty="0" err="1"/>
              <a:t>amport’s</a:t>
            </a:r>
            <a:r>
              <a:rPr lang="en-US" altLang="zh-CN" dirty="0"/>
              <a:t> Turing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FD309-CD30-42EC-9B6E-48DDFDC37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27" y="949504"/>
            <a:ext cx="7141515" cy="3818430"/>
          </a:xfrm>
        </p:spPr>
        <p:txBody>
          <a:bodyPr>
            <a:normAutofit/>
          </a:bodyPr>
          <a:lstStyle/>
          <a:p>
            <a:r>
              <a:rPr lang="en-US" sz="2000" dirty="0"/>
              <a:t>The Computer Science of Concurrency: The Early Years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“I don’t know if concurrency is a science, but it is a field of computer science.”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C0A29-FD13-47E9-B6F7-BBBFA0771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88" y="949504"/>
            <a:ext cx="1641785" cy="20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97970</TotalTime>
  <Words>1435</Words>
  <Application>Microsoft Office PowerPoint</Application>
  <PresentationFormat>全屏显示(16:9)</PresentationFormat>
  <Paragraphs>341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Eurostile LT Std</vt:lpstr>
      <vt:lpstr>微软雅黑</vt:lpstr>
      <vt:lpstr>宋体</vt:lpstr>
      <vt:lpstr>幼圆</vt:lpstr>
      <vt:lpstr>Agency FB</vt:lpstr>
      <vt:lpstr>Arial</vt:lpstr>
      <vt:lpstr>Calibri</vt:lpstr>
      <vt:lpstr>Cambria Math</vt:lpstr>
      <vt:lpstr>Courier New</vt:lpstr>
      <vt:lpstr>Wingdings</vt:lpstr>
      <vt:lpstr>Office Theme</vt:lpstr>
      <vt:lpstr>Distributed Algorithms Introduction</vt:lpstr>
      <vt:lpstr>Course</vt:lpstr>
      <vt:lpstr>Literature</vt:lpstr>
      <vt:lpstr>Outline</vt:lpstr>
      <vt:lpstr>Distributed Algorithms</vt:lpstr>
      <vt:lpstr>The simplest form of distributed systems</vt:lpstr>
      <vt:lpstr>Another scenario</vt:lpstr>
      <vt:lpstr>One more scenario</vt:lpstr>
      <vt:lpstr>Lamport’s Turing lecture</vt:lpstr>
      <vt:lpstr>Distributed computing (history)</vt:lpstr>
      <vt:lpstr>What common goals?</vt:lpstr>
      <vt:lpstr>More specific common goals</vt:lpstr>
      <vt:lpstr>Common goals: examples</vt:lpstr>
      <vt:lpstr>A set of processes: why?</vt:lpstr>
      <vt:lpstr>Architecture</vt:lpstr>
      <vt:lpstr>Communication</vt:lpstr>
      <vt:lpstr>Our main focus: fault tolerance</vt:lpstr>
      <vt:lpstr>Processes are unreliable</vt:lpstr>
      <vt:lpstr>Distributed systems</vt:lpstr>
      <vt:lpstr>Our main focus </vt:lpstr>
      <vt:lpstr>Main Challenges in distributed systems</vt:lpstr>
      <vt:lpstr>Challenges: node failure</vt:lpstr>
      <vt:lpstr>Challenges: asynchrony (network failure)</vt:lpstr>
      <vt:lpstr>Problem w/ network faults</vt:lpstr>
      <vt:lpstr>Problem w/ network faults</vt:lpstr>
      <vt:lpstr>How?</vt:lpstr>
      <vt:lpstr>Specifications</vt:lpstr>
      <vt:lpstr>Example</vt:lpstr>
      <vt:lpstr>Algorithms</vt:lpstr>
      <vt:lpstr>Goals</vt:lpstr>
      <vt:lpstr>PowerPoint 演示文稿</vt:lpstr>
      <vt:lpstr>Common decision-making problem</vt:lpstr>
      <vt:lpstr>Common decision-making problem</vt:lpstr>
      <vt:lpstr>Examples</vt:lpstr>
      <vt:lpstr>Impossibility result</vt:lpstr>
      <vt:lpstr>Proof</vt:lpstr>
      <vt:lpstr>In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区块链思想、技术及应用场景</dc:title>
  <dc:creator>milane</dc:creator>
  <cp:lastModifiedBy>vboxuser</cp:lastModifiedBy>
  <cp:revision>1564</cp:revision>
  <cp:lastPrinted>2015-09-20T23:02:57Z</cp:lastPrinted>
  <dcterms:created xsi:type="dcterms:W3CDTF">2010-10-17T19:58:05Z</dcterms:created>
  <dcterms:modified xsi:type="dcterms:W3CDTF">2024-09-26T02:58:05Z</dcterms:modified>
</cp:coreProperties>
</file>